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47"/>
  </p:notesMasterIdLst>
  <p:sldIdLst>
    <p:sldId id="261" r:id="rId2"/>
    <p:sldId id="364" r:id="rId3"/>
    <p:sldId id="365" r:id="rId4"/>
    <p:sldId id="366" r:id="rId5"/>
    <p:sldId id="367" r:id="rId6"/>
    <p:sldId id="368" r:id="rId7"/>
    <p:sldId id="370" r:id="rId8"/>
    <p:sldId id="371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89" r:id="rId27"/>
    <p:sldId id="390" r:id="rId28"/>
    <p:sldId id="391" r:id="rId29"/>
    <p:sldId id="392" r:id="rId30"/>
    <p:sldId id="393" r:id="rId31"/>
    <p:sldId id="394" r:id="rId32"/>
    <p:sldId id="395" r:id="rId33"/>
    <p:sldId id="396" r:id="rId34"/>
    <p:sldId id="397" r:id="rId35"/>
    <p:sldId id="398" r:id="rId36"/>
    <p:sldId id="399" r:id="rId37"/>
    <p:sldId id="400" r:id="rId38"/>
    <p:sldId id="401" r:id="rId39"/>
    <p:sldId id="402" r:id="rId40"/>
    <p:sldId id="403" r:id="rId41"/>
    <p:sldId id="404" r:id="rId42"/>
    <p:sldId id="405" r:id="rId43"/>
    <p:sldId id="406" r:id="rId44"/>
    <p:sldId id="407" r:id="rId45"/>
    <p:sldId id="309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AB4E3-96D4-4F1A-9106-F512DB85D47E}" type="datetimeFigureOut">
              <a:rPr lang="en-MY" smtClean="0"/>
              <a:t>1/6/2018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2FFA47-8FD6-4FFF-AC7B-A992154BA9E1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02988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fld id="{9F66ACCD-D97C-4B84-88A3-A66615210F3C}" type="slidenum">
              <a:rPr lang="en-US" smtClean="0">
                <a:latin typeface="Arial" charset="0"/>
              </a:rPr>
              <a:pPr/>
              <a:t>16</a:t>
            </a:fld>
            <a:endParaRPr lang="en-US" dirty="0">
              <a:latin typeface="Arial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8961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33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439" y="1650738"/>
            <a:ext cx="7124370" cy="2219691"/>
          </a:xfrm>
        </p:spPr>
        <p:txBody>
          <a:bodyPr anchor="ctr">
            <a:normAutofit/>
          </a:bodyPr>
          <a:lstStyle>
            <a:lvl1pPr algn="l"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439" y="4134238"/>
            <a:ext cx="712437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fld id="{B3A84BED-4790-4C4D-9FD9-DAB9CE59CDF6}" type="datetime1">
              <a:rPr lang="en-MY" smtClean="0"/>
              <a:t>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809" y="405518"/>
            <a:ext cx="3921724" cy="6044927"/>
          </a:xfrm>
          <a:prstGeom prst="rect">
            <a:avLst/>
          </a:prstGeom>
          <a:scene3d>
            <a:camera prst="perspectiveLef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77404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ED3C37-E258-417D-857D-A686D50AB20F}" type="datetime1">
              <a:rPr lang="en-MY" smtClean="0"/>
              <a:t>1/6/2018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3630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CB640-58F1-418B-A681-588BAC26858C}" type="datetime1">
              <a:rPr lang="en-MY" smtClean="0"/>
              <a:t>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311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F42C4-A702-4FB3-BC21-2C86EA896ECC}" type="datetime1">
              <a:rPr lang="en-MY" smtClean="0"/>
              <a:t>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  <p:grpSp>
        <p:nvGrpSpPr>
          <p:cNvPr id="7" name="Group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Straight Connector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126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9C206-D672-46DB-B1A9-6EB1820F9E50}" type="datetime1">
              <a:rPr lang="en-MY" smtClean="0"/>
              <a:t>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6843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5794744"/>
            <a:ext cx="12192000" cy="106325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4755303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0" y="-34000"/>
            <a:ext cx="12192000" cy="1153573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4" name="Group 13"/>
          <p:cNvGrpSpPr/>
          <p:nvPr/>
        </p:nvGrpSpPr>
        <p:grpSpPr>
          <a:xfrm>
            <a:off x="0" y="1175742"/>
            <a:ext cx="12192000" cy="63125"/>
            <a:chOff x="507492" y="1501519"/>
            <a:chExt cx="8129016" cy="63125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/>
          <a:stretch/>
        </p:blipFill>
        <p:spPr>
          <a:xfrm>
            <a:off x="7280949" y="1646490"/>
            <a:ext cx="4469051" cy="348512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13" name="Group 12"/>
          <p:cNvGrpSpPr/>
          <p:nvPr/>
        </p:nvGrpSpPr>
        <p:grpSpPr>
          <a:xfrm rot="10800000">
            <a:off x="0" y="5665489"/>
            <a:ext cx="12192000" cy="63125"/>
            <a:chOff x="507492" y="1501519"/>
            <a:chExt cx="8129016" cy="6312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0" y="5794744"/>
            <a:ext cx="12192000" cy="106325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20" name="Group 19"/>
          <p:cNvGrpSpPr/>
          <p:nvPr/>
        </p:nvGrpSpPr>
        <p:grpSpPr>
          <a:xfrm rot="10800000">
            <a:off x="0" y="5665489"/>
            <a:ext cx="12192000" cy="63125"/>
            <a:chOff x="507492" y="1501519"/>
            <a:chExt cx="8129016" cy="63125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546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  <a:solidFill>
            <a:schemeClr val="bg2">
              <a:lumMod val="40000"/>
              <a:lumOff val="60000"/>
            </a:schemeClr>
          </a:solidFill>
        </p:grpSpPr>
        <p:grpSp>
          <p:nvGrpSpPr>
            <p:cNvPr id="9" name="Group 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  <a:grpFill/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grpFill/>
              <a:ln w="381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grpFill/>
              <a:ln w="127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  <a:grpFill/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grpFill/>
              <a:ln w="381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grpFill/>
              <a:ln w="127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80710-0989-433A-9AE3-A5E7B4616217}" type="datetime1">
              <a:rPr lang="en-MY" smtClean="0"/>
              <a:t>1/6/2018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2479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7BCB2-9671-46C3-9082-6FEBD4844D18}" type="datetime1">
              <a:rPr lang="en-MY" smtClean="0"/>
              <a:t>1/6/2018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5805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EC56D-DEF4-4C1E-B600-9615C67E5AB3}" type="datetime1">
              <a:rPr lang="en-MY" smtClean="0"/>
              <a:t>1/6/2018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1183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967A7-A3DF-4CAF-B554-C325CB287170}" type="datetime1">
              <a:rPr lang="en-MY" smtClean="0"/>
              <a:t>1/6/2018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4428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0864E-058A-4C80-B1B7-06C4ACB0E224}" type="datetime1">
              <a:rPr lang="en-MY" smtClean="0"/>
              <a:t>1/6/2018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2294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58C94-FABF-47A8-9768-7F4C17E83AAB}" type="datetime1">
              <a:rPr lang="en-MY" smtClean="0"/>
              <a:t>1/6/2018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9527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6172200"/>
            <a:ext cx="12192000" cy="7609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 userDrawn="1"/>
        </p:nvSpPr>
        <p:spPr>
          <a:xfrm>
            <a:off x="0" y="-34000"/>
            <a:ext cx="12192000" cy="1337603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aseline="0">
                <a:solidFill>
                  <a:schemeClr val="bg1"/>
                </a:solidFill>
              </a:defRPr>
            </a:lvl1pPr>
          </a:lstStyle>
          <a:p>
            <a:fld id="{CB9A9E19-844F-425E-84A6-9F719FF942C0}" type="datetime1">
              <a:rPr lang="en-MY" smtClean="0"/>
              <a:t>1/6/2018</a:t>
            </a:fld>
            <a:endParaRPr lang="en-MY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200" baseline="0">
                <a:solidFill>
                  <a:schemeClr val="bg1"/>
                </a:solidFill>
              </a:defRPr>
            </a:lvl1pPr>
          </a:lstStyle>
          <a:p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aseline="0">
                <a:solidFill>
                  <a:schemeClr val="bg1"/>
                </a:solidFill>
              </a:defRPr>
            </a:lvl1pPr>
          </a:lstStyle>
          <a:p>
            <a:fld id="{329EAAF7-05C4-4063-B450-AE7E7F991D4D}" type="slidenum">
              <a:rPr lang="en-MY" smtClean="0"/>
              <a:pPr/>
              <a:t>‹#›</a:t>
            </a:fld>
            <a:endParaRPr lang="en-MY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34000"/>
            <a:ext cx="1245937" cy="16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2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D3E3E-4555-9749-9AD6-C6C699FCFB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Training module CPG management of Glaucoma – Diagnosis &amp; Investigation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C703B7-219C-1540-B32E-8351D7CE9F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>
                <a:solidFill>
                  <a:srgbClr val="E5C243"/>
                </a:solidFill>
                <a:latin typeface="Euphemia" panose="020B0503040102020104" pitchFamily="34" charset="0"/>
              </a:rPr>
              <a:t>Dr. </a:t>
            </a:r>
            <a:r>
              <a:rPr lang="en-US" sz="2800" dirty="0" err="1">
                <a:solidFill>
                  <a:srgbClr val="E5C243"/>
                </a:solidFill>
                <a:latin typeface="Euphemia" panose="020B0503040102020104" pitchFamily="34" charset="0"/>
              </a:rPr>
              <a:t>Mohd</a:t>
            </a:r>
            <a:r>
              <a:rPr lang="en-US" sz="2800" dirty="0">
                <a:solidFill>
                  <a:srgbClr val="E5C243"/>
                </a:solidFill>
                <a:latin typeface="Euphemia" panose="020B0503040102020104" pitchFamily="34" charset="0"/>
              </a:rPr>
              <a:t> Aziz </a:t>
            </a:r>
            <a:r>
              <a:rPr lang="en-US" sz="2800" dirty="0" err="1">
                <a:solidFill>
                  <a:srgbClr val="E5C243"/>
                </a:solidFill>
                <a:latin typeface="Euphemia" panose="020B0503040102020104" pitchFamily="34" charset="0"/>
              </a:rPr>
              <a:t>Husni</a:t>
            </a:r>
            <a:endParaRPr lang="en-US" sz="2800" dirty="0">
              <a:solidFill>
                <a:srgbClr val="E5C243"/>
              </a:solidFill>
              <a:latin typeface="Euphemia" panose="020B0503040102020104" pitchFamily="34" charset="0"/>
            </a:endParaRPr>
          </a:p>
          <a:p>
            <a:r>
              <a:rPr lang="en-US" sz="2000" dirty="0">
                <a:solidFill>
                  <a:srgbClr val="E5C243"/>
                </a:solidFill>
                <a:latin typeface="Euphemia" panose="020B0503040102020104" pitchFamily="34" charset="0"/>
              </a:rPr>
              <a:t>Consultant Ophthalmologist &amp; Glaucoma Specialist</a:t>
            </a:r>
          </a:p>
          <a:p>
            <a:r>
              <a:rPr lang="en-US" sz="2000" dirty="0">
                <a:solidFill>
                  <a:srgbClr val="E5C243"/>
                </a:solidFill>
                <a:latin typeface="Euphemia" panose="020B0503040102020104" pitchFamily="34" charset="0"/>
              </a:rPr>
              <a:t>Hospital Selayang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9AC0AC-312E-47C1-BEAF-3CA0E948C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4206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2D6BB-EE86-4B8A-B10B-6973EFADC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cs typeface="Arial" panose="020B0604020202020204" pitchFamily="34" charset="0"/>
              </a:rPr>
              <a:t>Examination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C73436-2A3D-4DD3-AF15-8590BE980B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4899" y="1600200"/>
            <a:ext cx="5689795" cy="457199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800" dirty="0">
                <a:cs typeface="Arial" panose="020B0604020202020204" pitchFamily="34" charset="0"/>
              </a:rPr>
              <a:t>Visual acuity (VA)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800" dirty="0"/>
              <a:t>R</a:t>
            </a:r>
            <a:r>
              <a:rPr lang="en-GB" sz="2800" dirty="0">
                <a:cs typeface="Arial" panose="020B0604020202020204" pitchFamily="34" charset="0"/>
              </a:rPr>
              <a:t>elative afferent pupillary defect (RAPD)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800" dirty="0">
                <a:cs typeface="Arial" panose="020B0604020202020204" pitchFamily="34" charset="0"/>
              </a:rPr>
              <a:t>Anterior chamber &amp; lens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800" dirty="0">
                <a:cs typeface="Arial" panose="020B0604020202020204" pitchFamily="34" charset="0"/>
              </a:rPr>
              <a:t>Iris &amp; pupil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800" dirty="0">
                <a:cs typeface="Arial" panose="020B0604020202020204" pitchFamily="34" charset="0"/>
              </a:rPr>
              <a:t>Intraocular pressure (IOP)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800" dirty="0">
                <a:cs typeface="Arial" panose="020B0604020202020204" pitchFamily="34" charset="0"/>
              </a:rPr>
              <a:t>Anterior chamber angles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800" dirty="0">
                <a:cs typeface="Arial" panose="020B0604020202020204" pitchFamily="34" charset="0"/>
              </a:rPr>
              <a:t>Optic disc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800" dirty="0">
                <a:cs typeface="Arial" panose="020B0604020202020204" pitchFamily="34" charset="0"/>
              </a:rPr>
              <a:t>Retinal nerve fibre layer (RNFL)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74A0766-0273-494D-9B1D-E8667E77AF4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268499" y="2238456"/>
            <a:ext cx="3731075" cy="324945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0362DE-7265-4823-9182-765D717FA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144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B7571-037C-4D9C-8160-BDCCC73DE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effectLst/>
                <a:cs typeface="Arial" panose="020B0604020202020204" pitchFamily="34" charset="0"/>
              </a:rPr>
              <a:t>Visual Acuity</a:t>
            </a:r>
            <a:endParaRPr lang="en-GB" b="1" dirty="0"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F823DC-8929-4D25-958A-B113A34E27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4899" y="1600200"/>
            <a:ext cx="5239629" cy="4571999"/>
          </a:xfrm>
        </p:spPr>
        <p:txBody>
          <a:bodyPr>
            <a:normAutofit/>
          </a:bodyPr>
          <a:lstStyle/>
          <a:p>
            <a:r>
              <a:rPr lang="en-GB" sz="2800" dirty="0">
                <a:effectLst/>
                <a:cs typeface="Arial" panose="020B0604020202020204" pitchFamily="34" charset="0"/>
              </a:rPr>
              <a:t>Usually normal</a:t>
            </a:r>
          </a:p>
          <a:p>
            <a:r>
              <a:rPr lang="en-GB" sz="2800" dirty="0">
                <a:effectLst/>
                <a:cs typeface="Arial" panose="020B0604020202020204" pitchFamily="34" charset="0"/>
              </a:rPr>
              <a:t>May be reduced in:</a:t>
            </a:r>
          </a:p>
          <a:p>
            <a:pPr marL="609600" lvl="1" indent="-342900">
              <a:buFont typeface="Courier New" panose="02070309020205020404" pitchFamily="49" charset="0"/>
              <a:buChar char="o"/>
            </a:pPr>
            <a:r>
              <a:rPr lang="en-GB" sz="2400" dirty="0">
                <a:cs typeface="Arial" panose="020B0604020202020204" pitchFamily="34" charset="0"/>
              </a:rPr>
              <a:t>acute angle closure</a:t>
            </a:r>
          </a:p>
          <a:p>
            <a:pPr marL="609600" lvl="1" indent="-342900">
              <a:buFont typeface="Courier New" panose="02070309020205020404" pitchFamily="49" charset="0"/>
              <a:buChar char="o"/>
            </a:pPr>
            <a:r>
              <a:rPr lang="en-GB" sz="2400" dirty="0">
                <a:cs typeface="Arial" panose="020B0604020202020204" pitchFamily="34" charset="0"/>
              </a:rPr>
              <a:t>advanced open angle glaucoma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0D4E3FE-CDA9-43E5-89DB-E3168BC40EE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93532" y="1928478"/>
            <a:ext cx="2395936" cy="370059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01449-0A6A-4FC7-8647-FEB30E923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91065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Relative Afferent Pupillary Defect (RAPD)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Unequal response to the light stimuli, shone in one eye at a time.</a:t>
            </a:r>
          </a:p>
        </p:txBody>
      </p:sp>
      <p:pic>
        <p:nvPicPr>
          <p:cNvPr id="4" name="Picture 6" descr="rapd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276" y="2743200"/>
            <a:ext cx="5486400" cy="293057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ADD838-77F1-43BE-958F-416469389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89235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437F4-C308-4AF4-9CFC-45107E1EF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cs typeface="Arial" panose="020B0604020202020204" pitchFamily="34" charset="0"/>
              </a:rPr>
              <a:t>Pupil &amp; Iris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424121-B964-49C0-A791-ADBB3AE1647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sz="2800" dirty="0"/>
              <a:t>Pupils</a:t>
            </a:r>
          </a:p>
          <a:p>
            <a:pPr marL="633413" lvl="1" indent="-366713">
              <a:buFont typeface="Courier New" panose="02070309020205020404" pitchFamily="49" charset="0"/>
              <a:buChar char="o"/>
              <a:tabLst>
                <a:tab pos="633413" algn="l"/>
              </a:tabLst>
            </a:pPr>
            <a:r>
              <a:rPr lang="en-GB" sz="2400" dirty="0"/>
              <a:t>Sluggish </a:t>
            </a:r>
          </a:p>
          <a:p>
            <a:pPr marL="633413" lvl="1" indent="-366713">
              <a:buFont typeface="Courier New" panose="02070309020205020404" pitchFamily="49" charset="0"/>
              <a:buChar char="o"/>
              <a:tabLst>
                <a:tab pos="633413" algn="l"/>
              </a:tabLst>
            </a:pPr>
            <a:r>
              <a:rPr lang="en-GB" sz="2400" dirty="0"/>
              <a:t>Mid-dilated pupils</a:t>
            </a:r>
          </a:p>
          <a:p>
            <a:pPr lvl="1"/>
            <a:endParaRPr lang="en-GB" sz="2000" dirty="0"/>
          </a:p>
          <a:p>
            <a:r>
              <a:rPr lang="en-GB" sz="2800" dirty="0"/>
              <a:t>Inflammation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/>
              <a:t>Posterior synechiae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/>
              <a:t>Peripheral anterior synechiae (PAS)</a:t>
            </a:r>
          </a:p>
          <a:p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CACF7-DC82-4007-8F88-BED652E0785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sz="2800" dirty="0"/>
              <a:t>Iris ischemic change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/>
              <a:t>Atrophy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 err="1"/>
              <a:t>Whorling</a:t>
            </a:r>
            <a:endParaRPr lang="en-GB" sz="2400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3A4A9126-03DA-4164-B6AC-A404545412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08434" y="3399232"/>
            <a:ext cx="3566132" cy="2543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7E3F52-D054-484F-936B-FD2DC076F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3531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3DABA-F42B-449C-BFB1-22CFF98598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cs typeface="Arial" panose="020B0604020202020204" pitchFamily="34" charset="0"/>
              </a:rPr>
              <a:t>Anterior Chamber &amp; Lens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D28643-78F1-411B-99DB-D01897E82AD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Anterior chamber depth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/>
              <a:t>Deep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/>
              <a:t>Shallow</a:t>
            </a:r>
          </a:p>
          <a:p>
            <a:r>
              <a:rPr lang="en-GB" sz="2800" dirty="0"/>
              <a:t>Lens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/>
              <a:t>Anterior subcapsular opacities (glaukomﬂecken)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/>
              <a:t>Cataract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2C7E8F5-BBBD-428B-BD25-3EA9736664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861520" y="2445326"/>
            <a:ext cx="4038600" cy="283571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3158D6-6F06-4F79-A3E1-2B3714087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7732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cs typeface="Arial" panose="020B0604020202020204" pitchFamily="34" charset="0"/>
              </a:rPr>
              <a:t>Acute Angle Closure</a:t>
            </a:r>
          </a:p>
        </p:txBody>
      </p:sp>
      <p:pic>
        <p:nvPicPr>
          <p:cNvPr id="34820" name="Picture 3" descr="6_1057192215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354627"/>
            <a:ext cx="3420794" cy="2857139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19" name="Picture 4" descr="shallow AC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996" y="2387123"/>
            <a:ext cx="4030804" cy="2824643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1811E7-EB26-4B94-AF8F-AE81E612D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4870609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1" dirty="0">
                <a:cs typeface="Arial" panose="020B0604020202020204" pitchFamily="34" charset="0"/>
              </a:rPr>
              <a:t>Acute Angle Closure</a:t>
            </a:r>
            <a:r>
              <a:rPr lang="en-US" sz="2000" b="1" dirty="0">
                <a:cs typeface="Arial" panose="020B0604020202020204" pitchFamily="34" charset="0"/>
              </a:rPr>
              <a:t>-2</a:t>
            </a:r>
          </a:p>
        </p:txBody>
      </p:sp>
      <p:pic>
        <p:nvPicPr>
          <p:cNvPr id="35843" name="Picture 3" descr="iris bombe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379404"/>
            <a:ext cx="4067908" cy="2946327"/>
          </a:xfrm>
          <a:noFill/>
          <a:ln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5844" name="Picture 4" descr="g_09_00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2400631"/>
            <a:ext cx="4387650" cy="2925100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472731-6B73-4939-8FB6-5E735609E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8958389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9ADBF-B6C1-4EE7-9651-CB91A4954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effectLst/>
              </a:rPr>
              <a:t>Intraocular Pressure (IOP)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9C87C-6870-4675-A961-204974D51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M</a:t>
            </a:r>
            <a:r>
              <a:rPr lang="en-GB" sz="2800" dirty="0">
                <a:effectLst/>
              </a:rPr>
              <a:t>easured preferably with </a:t>
            </a:r>
            <a:r>
              <a:rPr lang="en-GB" sz="2800" dirty="0" err="1">
                <a:solidFill>
                  <a:srgbClr val="FF0000"/>
                </a:solidFill>
                <a:effectLst/>
              </a:rPr>
              <a:t>Goldmann</a:t>
            </a:r>
            <a:r>
              <a:rPr lang="en-GB" sz="2800" dirty="0">
                <a:effectLst/>
              </a:rPr>
              <a:t> applanation tonometry</a:t>
            </a:r>
          </a:p>
          <a:p>
            <a:r>
              <a:rPr lang="en-GB" sz="2800" dirty="0">
                <a:solidFill>
                  <a:srgbClr val="FF0000"/>
                </a:solidFill>
              </a:rPr>
              <a:t>A</a:t>
            </a:r>
            <a:r>
              <a:rPr lang="en-GB" sz="2800" dirty="0">
                <a:solidFill>
                  <a:srgbClr val="FF0000"/>
                </a:solidFill>
                <a:effectLst/>
              </a:rPr>
              <a:t>lternative tonometry </a:t>
            </a:r>
            <a:r>
              <a:rPr lang="en-GB" sz="2800" dirty="0">
                <a:effectLst/>
              </a:rPr>
              <a:t>such as </a:t>
            </a:r>
            <a:r>
              <a:rPr lang="en-GB" sz="2800" dirty="0" err="1">
                <a:effectLst/>
              </a:rPr>
              <a:t>tonopen</a:t>
            </a:r>
            <a:r>
              <a:rPr lang="en-GB" sz="2800" baseline="30000" dirty="0">
                <a:effectLst/>
              </a:rPr>
              <a:t>®</a:t>
            </a:r>
            <a:r>
              <a:rPr lang="en-GB" sz="2800" dirty="0"/>
              <a:t> </a:t>
            </a:r>
            <a:r>
              <a:rPr lang="en-GB" sz="2800" dirty="0">
                <a:effectLst/>
              </a:rPr>
              <a:t>can be used for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Non-ambulatory patients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Corneal disease</a:t>
            </a:r>
            <a:endParaRPr lang="en-GB" sz="2400" dirty="0">
              <a:effectLst/>
            </a:endParaRPr>
          </a:p>
          <a:p>
            <a:r>
              <a:rPr lang="en-GB" sz="2800" dirty="0">
                <a:solidFill>
                  <a:srgbClr val="FF0000"/>
                </a:solidFill>
                <a:effectLst/>
              </a:rPr>
              <a:t>Time of measurement </a:t>
            </a:r>
            <a:r>
              <a:rPr lang="en-GB" sz="2800" dirty="0">
                <a:effectLst/>
              </a:rPr>
              <a:t>should be recorded</a:t>
            </a:r>
          </a:p>
          <a:p>
            <a:pPr marL="639763" lvl="1" indent="-457200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IOP varies at different times of the day</a:t>
            </a:r>
          </a:p>
          <a:p>
            <a:pPr marL="639763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P</a:t>
            </a:r>
            <a:r>
              <a:rPr lang="en-GB" sz="2400" dirty="0">
                <a:effectLst/>
              </a:rPr>
              <a:t>eaks just before noon</a:t>
            </a:r>
            <a:br>
              <a:rPr lang="en-GB" sz="2400" dirty="0"/>
            </a:b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6E6889-C66D-42CA-87FB-3C53A50F0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4992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cs typeface="Arial" panose="020B0604020202020204" pitchFamily="34" charset="0"/>
              </a:rPr>
              <a:t>Tonometry : IOP Measurement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07551" y="2532185"/>
            <a:ext cx="3469898" cy="259907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45B9FD1-062B-4530-837D-687B5A21B8A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499714" y="2535032"/>
            <a:ext cx="3502415" cy="262523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706C2C-7AEE-498B-B60E-7B7CC0222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4737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3391A-E913-4792-AE21-61E963DC1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Assessment of the Angle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60E10-3037-4F82-910E-DD3DD7BB9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Why do we need to assess the angle?</a:t>
            </a:r>
          </a:p>
          <a:p>
            <a:pPr marL="639763" lvl="1" indent="-457200">
              <a:buFont typeface="Arial" panose="020B0604020202020204" pitchFamily="34" charset="0"/>
              <a:buChar char="•"/>
            </a:pPr>
            <a:r>
              <a:rPr lang="en-GB" sz="2400" dirty="0"/>
              <a:t>Determine the </a:t>
            </a:r>
            <a:r>
              <a:rPr lang="en-GB" sz="2400" dirty="0">
                <a:solidFill>
                  <a:srgbClr val="FF0000"/>
                </a:solidFill>
              </a:rPr>
              <a:t>type of glaucoma </a:t>
            </a:r>
            <a:r>
              <a:rPr lang="en-GB" sz="2400" dirty="0"/>
              <a:t>(open or close)</a:t>
            </a:r>
          </a:p>
          <a:p>
            <a:pPr marL="639763" lvl="1" indent="-457200">
              <a:buFont typeface="Arial" panose="020B0604020202020204" pitchFamily="34" charset="0"/>
              <a:buChar char="•"/>
            </a:pPr>
            <a:r>
              <a:rPr lang="en-GB" sz="2400" dirty="0"/>
              <a:t>If the angle is closed:</a:t>
            </a:r>
          </a:p>
          <a:p>
            <a:pPr marL="801688" lvl="2" indent="-266700">
              <a:buFont typeface="Courier New" panose="02070309020205020404" pitchFamily="49" charset="0"/>
              <a:buChar char="o"/>
              <a:tabLst>
                <a:tab pos="801688" algn="l"/>
              </a:tabLst>
            </a:pPr>
            <a:r>
              <a:rPr lang="en-GB" sz="2000" dirty="0"/>
              <a:t>differentiate </a:t>
            </a:r>
            <a:r>
              <a:rPr lang="en-GB" sz="2000" dirty="0">
                <a:solidFill>
                  <a:srgbClr val="FF0000"/>
                </a:solidFill>
              </a:rPr>
              <a:t>appositional</a:t>
            </a:r>
            <a:r>
              <a:rPr lang="en-GB" sz="2000" dirty="0"/>
              <a:t> from </a:t>
            </a:r>
            <a:r>
              <a:rPr lang="en-GB" sz="2000" dirty="0">
                <a:solidFill>
                  <a:srgbClr val="FF0000"/>
                </a:solidFill>
              </a:rPr>
              <a:t>synechial</a:t>
            </a:r>
            <a:r>
              <a:rPr lang="en-GB" sz="2000" dirty="0"/>
              <a:t> angle closure</a:t>
            </a:r>
          </a:p>
          <a:p>
            <a:pPr marL="801688" lvl="2" indent="-266700">
              <a:buFont typeface="Courier New" panose="02070309020205020404" pitchFamily="49" charset="0"/>
              <a:buChar char="o"/>
              <a:tabLst>
                <a:tab pos="801688" algn="l"/>
              </a:tabLst>
            </a:pPr>
            <a:r>
              <a:rPr lang="en-GB" sz="2000" dirty="0"/>
              <a:t>detect </a:t>
            </a:r>
            <a:r>
              <a:rPr lang="en-GB" sz="2000" dirty="0">
                <a:solidFill>
                  <a:srgbClr val="FF0000"/>
                </a:solidFill>
              </a:rPr>
              <a:t>plateau iris </a:t>
            </a:r>
            <a:r>
              <a:rPr lang="en-GB" sz="2000" dirty="0"/>
              <a:t>configuration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BC52D1-C954-468C-AD4D-4A4A0F39E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19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9695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31AFE-A536-4C5F-97E6-476CA4A34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F2DE01-B5E6-4AEC-B33D-FE33D3F445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At the end of this session:</a:t>
            </a:r>
          </a:p>
          <a:p>
            <a:pPr marL="534988" lvl="1" indent="-268288">
              <a:buFont typeface="Courier New" panose="02070309020205020404" pitchFamily="49" charset="0"/>
              <a:buChar char="o"/>
            </a:pPr>
            <a:r>
              <a:rPr lang="en-GB" sz="2400" dirty="0"/>
              <a:t>primary care doctors &amp; optometrists should be able to </a:t>
            </a:r>
            <a:r>
              <a:rPr lang="en-GB" sz="2400" dirty="0">
                <a:solidFill>
                  <a:srgbClr val="FF0000"/>
                </a:solidFill>
              </a:rPr>
              <a:t>identify</a:t>
            </a:r>
            <a:r>
              <a:rPr lang="en-GB" sz="2400" dirty="0"/>
              <a:t> patients who are at risk developing glaucoma &amp; </a:t>
            </a:r>
            <a:r>
              <a:rPr lang="en-GB" sz="2400" dirty="0">
                <a:solidFill>
                  <a:srgbClr val="FF0000"/>
                </a:solidFill>
              </a:rPr>
              <a:t>refer</a:t>
            </a:r>
            <a:r>
              <a:rPr lang="en-GB" sz="2400" dirty="0"/>
              <a:t> accordingly</a:t>
            </a:r>
          </a:p>
          <a:p>
            <a:pPr marL="534988" lvl="1" indent="-268288">
              <a:buFont typeface="Courier New" panose="02070309020205020404" pitchFamily="49" charset="0"/>
              <a:buChar char="o"/>
            </a:pPr>
            <a:r>
              <a:rPr lang="en-GB" sz="2400" dirty="0"/>
              <a:t>doctors in eye clinic are competent in making the </a:t>
            </a:r>
            <a:r>
              <a:rPr lang="en-GB" sz="2400" dirty="0">
                <a:solidFill>
                  <a:srgbClr val="FF0000"/>
                </a:solidFill>
              </a:rPr>
              <a:t>diagnosis</a:t>
            </a:r>
            <a:r>
              <a:rPr lang="en-GB" sz="2400" dirty="0"/>
              <a:t> of glaucoma</a:t>
            </a:r>
          </a:p>
          <a:p>
            <a:pPr lvl="1"/>
            <a:endParaRPr lang="en-GB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3C942-9E8C-4208-BBDE-F49C286B1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5597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C0BBA-CD83-4885-89C6-7FE565E32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cs typeface="Arial" panose="020B0604020202020204" pitchFamily="34" charset="0"/>
              </a:rPr>
              <a:t>Gonioscopy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94347" y="2301466"/>
            <a:ext cx="3898667" cy="2920237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A12ED98-4D5D-42FD-86CE-5E2F43406D7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32059" y="2301466"/>
            <a:ext cx="3718882" cy="2920237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FD6643-7D63-43E0-BE40-EE0AC4CB4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7018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4E38B-C105-4F88-A03B-80592588C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cs typeface="Arial" panose="020B0604020202020204" pitchFamily="34" charset="0"/>
              </a:rPr>
              <a:t>Assessment of the Angle</a:t>
            </a:r>
            <a:r>
              <a:rPr lang="en-GB" sz="2000" b="1" dirty="0">
                <a:cs typeface="Arial" panose="020B0604020202020204" pitchFamily="34" charset="0"/>
              </a:rPr>
              <a:t>-2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8AD96-DB31-42C1-B35D-2745CF5584D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solidFill>
                  <a:srgbClr val="FF0000"/>
                </a:solidFill>
                <a:effectLst/>
              </a:rPr>
              <a:t>Dark room </a:t>
            </a:r>
            <a:r>
              <a:rPr lang="en-GB" sz="2800" dirty="0">
                <a:effectLst/>
              </a:rPr>
              <a:t>with a </a:t>
            </a:r>
            <a:r>
              <a:rPr lang="en-GB" sz="2800" dirty="0">
                <a:solidFill>
                  <a:srgbClr val="FF0000"/>
                </a:solidFill>
                <a:effectLst/>
              </a:rPr>
              <a:t>narrow slit beam</a:t>
            </a:r>
          </a:p>
          <a:p>
            <a:r>
              <a:rPr lang="en-GB" sz="2800" dirty="0"/>
              <a:t>What to look for?</a:t>
            </a:r>
          </a:p>
          <a:p>
            <a:pPr marL="639763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Identify the </a:t>
            </a:r>
            <a:r>
              <a:rPr lang="en-GB" sz="2400" dirty="0">
                <a:solidFill>
                  <a:srgbClr val="FF0000"/>
                </a:solidFill>
              </a:rPr>
              <a:t>scleral spur</a:t>
            </a:r>
          </a:p>
          <a:p>
            <a:pPr marL="639763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If it is visible, the angle is open (grades III &amp; IV)</a:t>
            </a:r>
          </a:p>
          <a:p>
            <a:pPr marL="639763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If it is not visible, the angle is narrow (grade II or less)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42C2702-1479-4E02-93C6-966E554D62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02016" y="1924037"/>
            <a:ext cx="4035902" cy="323116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27F26F-3327-4179-A1CD-51894D44A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9345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>
          <a:xfrm>
            <a:off x="1104900" y="104336"/>
            <a:ext cx="9980682" cy="1096962"/>
          </a:xfrm>
        </p:spPr>
        <p:txBody>
          <a:bodyPr>
            <a:normAutofit/>
          </a:bodyPr>
          <a:lstStyle/>
          <a:p>
            <a:r>
              <a:rPr lang="en-US" b="1" dirty="0" err="1"/>
              <a:t>Gonioscopy</a:t>
            </a:r>
            <a:r>
              <a:rPr lang="en-US" b="1" dirty="0"/>
              <a:t> Flow Diagram</a:t>
            </a:r>
          </a:p>
        </p:txBody>
      </p:sp>
      <p:sp>
        <p:nvSpPr>
          <p:cNvPr id="231429" name="Text Box 5"/>
          <p:cNvSpPr txBox="1">
            <a:spLocks noChangeArrowheads="1"/>
          </p:cNvSpPr>
          <p:nvPr/>
        </p:nvSpPr>
        <p:spPr bwMode="auto">
          <a:xfrm>
            <a:off x="3964156" y="1498377"/>
            <a:ext cx="3238500" cy="646331"/>
          </a:xfrm>
          <a:prstGeom prst="rect">
            <a:avLst/>
          </a:prstGeom>
          <a:solidFill>
            <a:srgbClr val="00206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SCLERAL SPUR VISIBLE?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(at primary position)</a:t>
            </a:r>
          </a:p>
        </p:txBody>
      </p:sp>
      <p:sp>
        <p:nvSpPr>
          <p:cNvPr id="231430" name="Text Box 6"/>
          <p:cNvSpPr txBox="1">
            <a:spLocks noChangeArrowheads="1"/>
          </p:cNvSpPr>
          <p:nvPr/>
        </p:nvSpPr>
        <p:spPr bwMode="auto">
          <a:xfrm>
            <a:off x="1681842" y="2739569"/>
            <a:ext cx="2133600" cy="923330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Yes</a:t>
            </a:r>
          </a:p>
          <a:p>
            <a:pPr algn="ctr"/>
            <a:endParaRPr lang="en-US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OPEN ANGLE</a:t>
            </a:r>
          </a:p>
        </p:txBody>
      </p:sp>
      <p:sp>
        <p:nvSpPr>
          <p:cNvPr id="231432" name="Text Box 8"/>
          <p:cNvSpPr txBox="1">
            <a:spLocks noChangeArrowheads="1"/>
          </p:cNvSpPr>
          <p:nvPr/>
        </p:nvSpPr>
        <p:spPr bwMode="auto">
          <a:xfrm>
            <a:off x="4401456" y="2739573"/>
            <a:ext cx="2324100" cy="1200329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</a:t>
            </a:r>
          </a:p>
          <a:p>
            <a:pPr algn="ctr"/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Scleral spur visible?</a:t>
            </a:r>
          </a:p>
          <a:p>
            <a:pPr algn="ctr"/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(Tilt lens/shift in fixation)</a:t>
            </a:r>
          </a:p>
        </p:txBody>
      </p:sp>
      <p:sp>
        <p:nvSpPr>
          <p:cNvPr id="231434" name="Text Box 10"/>
          <p:cNvSpPr txBox="1">
            <a:spLocks noChangeArrowheads="1"/>
          </p:cNvSpPr>
          <p:nvPr/>
        </p:nvSpPr>
        <p:spPr bwMode="auto">
          <a:xfrm>
            <a:off x="7304310" y="2739573"/>
            <a:ext cx="2438400" cy="1200329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</a:t>
            </a:r>
          </a:p>
          <a:p>
            <a:pPr algn="ctr"/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Do indentation gonioscopy</a:t>
            </a:r>
          </a:p>
          <a:p>
            <a:pPr algn="ctr"/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Any synechiae?</a:t>
            </a:r>
          </a:p>
        </p:txBody>
      </p:sp>
      <p:sp>
        <p:nvSpPr>
          <p:cNvPr id="231438" name="Text Box 14"/>
          <p:cNvSpPr txBox="1">
            <a:spLocks noChangeArrowheads="1"/>
          </p:cNvSpPr>
          <p:nvPr/>
        </p:nvSpPr>
        <p:spPr bwMode="auto">
          <a:xfrm>
            <a:off x="5780310" y="4476767"/>
            <a:ext cx="2286000" cy="1200329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Yes</a:t>
            </a:r>
          </a:p>
          <a:p>
            <a:pPr algn="ctr"/>
            <a:endParaRPr lang="en-US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SYNECHIAL ANGLE CLOSURE</a:t>
            </a:r>
          </a:p>
        </p:txBody>
      </p:sp>
      <p:sp>
        <p:nvSpPr>
          <p:cNvPr id="231440" name="Text Box 16"/>
          <p:cNvSpPr txBox="1">
            <a:spLocks noChangeArrowheads="1"/>
          </p:cNvSpPr>
          <p:nvPr/>
        </p:nvSpPr>
        <p:spPr bwMode="auto">
          <a:xfrm>
            <a:off x="8157024" y="4491281"/>
            <a:ext cx="2438400" cy="1200329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</a:t>
            </a:r>
          </a:p>
          <a:p>
            <a:pPr algn="ctr"/>
            <a:endParaRPr lang="en-US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APPOSITIONAL ANGLE CLOSURE </a:t>
            </a:r>
          </a:p>
        </p:txBody>
      </p:sp>
      <p:sp>
        <p:nvSpPr>
          <p:cNvPr id="231441" name="Text Box 17"/>
          <p:cNvSpPr txBox="1">
            <a:spLocks noChangeArrowheads="1"/>
          </p:cNvSpPr>
          <p:nvPr/>
        </p:nvSpPr>
        <p:spPr bwMode="auto">
          <a:xfrm>
            <a:off x="2209800" y="5059816"/>
            <a:ext cx="2133600" cy="923330"/>
          </a:xfrm>
          <a:prstGeom prst="rect">
            <a:avLst/>
          </a:prstGeom>
          <a:solidFill>
            <a:srgbClr val="002060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Yes</a:t>
            </a:r>
          </a:p>
          <a:p>
            <a:pPr algn="ctr"/>
            <a:endParaRPr lang="en-US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NARROW ANGLE</a:t>
            </a:r>
          </a:p>
        </p:txBody>
      </p:sp>
      <p:sp>
        <p:nvSpPr>
          <p:cNvPr id="231442" name="Line 18"/>
          <p:cNvSpPr>
            <a:spLocks noChangeShapeType="1"/>
          </p:cNvSpPr>
          <p:nvPr/>
        </p:nvSpPr>
        <p:spPr bwMode="auto">
          <a:xfrm>
            <a:off x="3276600" y="2583540"/>
            <a:ext cx="47244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31443" name="Line 19"/>
          <p:cNvSpPr>
            <a:spLocks noChangeShapeType="1"/>
          </p:cNvSpPr>
          <p:nvPr/>
        </p:nvSpPr>
        <p:spPr bwMode="auto">
          <a:xfrm>
            <a:off x="3276600" y="2583540"/>
            <a:ext cx="0" cy="152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31444" name="Line 20"/>
          <p:cNvSpPr>
            <a:spLocks noChangeShapeType="1"/>
          </p:cNvSpPr>
          <p:nvPr/>
        </p:nvSpPr>
        <p:spPr bwMode="auto">
          <a:xfrm>
            <a:off x="5562600" y="2144708"/>
            <a:ext cx="0" cy="59123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31445" name="Line 21"/>
          <p:cNvSpPr>
            <a:spLocks noChangeShapeType="1"/>
          </p:cNvSpPr>
          <p:nvPr/>
        </p:nvSpPr>
        <p:spPr bwMode="auto">
          <a:xfrm>
            <a:off x="8001000" y="2583540"/>
            <a:ext cx="0" cy="1524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31447" name="Line 23"/>
          <p:cNvSpPr>
            <a:spLocks noChangeShapeType="1"/>
          </p:cNvSpPr>
          <p:nvPr/>
        </p:nvSpPr>
        <p:spPr bwMode="auto">
          <a:xfrm flipV="1">
            <a:off x="6923310" y="4183739"/>
            <a:ext cx="2438400" cy="1086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31448" name="Line 24"/>
          <p:cNvSpPr>
            <a:spLocks noChangeShapeType="1"/>
          </p:cNvSpPr>
          <p:nvPr/>
        </p:nvSpPr>
        <p:spPr bwMode="auto">
          <a:xfrm>
            <a:off x="6912426" y="4183740"/>
            <a:ext cx="0" cy="304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31449" name="Line 25"/>
          <p:cNvSpPr>
            <a:spLocks noChangeShapeType="1"/>
          </p:cNvSpPr>
          <p:nvPr/>
        </p:nvSpPr>
        <p:spPr bwMode="auto">
          <a:xfrm>
            <a:off x="9361710" y="4183740"/>
            <a:ext cx="0" cy="304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31450" name="Line 26"/>
          <p:cNvSpPr>
            <a:spLocks noChangeShapeType="1"/>
          </p:cNvSpPr>
          <p:nvPr/>
        </p:nvSpPr>
        <p:spPr bwMode="auto">
          <a:xfrm>
            <a:off x="8142510" y="3933375"/>
            <a:ext cx="0" cy="25036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31452" name="Line 28"/>
          <p:cNvSpPr>
            <a:spLocks noChangeShapeType="1"/>
          </p:cNvSpPr>
          <p:nvPr/>
        </p:nvSpPr>
        <p:spPr bwMode="auto">
          <a:xfrm flipH="1">
            <a:off x="3809999" y="3933374"/>
            <a:ext cx="616855" cy="114589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F3DD28-1C50-4188-8091-EAFF5E715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153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AA180-87C3-4896-9BCA-7B113CF89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Assessment of the Angle</a:t>
            </a:r>
            <a:r>
              <a:rPr lang="en-GB" sz="2000" b="1" dirty="0"/>
              <a:t>-3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5ABD599-67D1-4D8C-A790-0CD8F5943E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53754" y="2002970"/>
            <a:ext cx="8668814" cy="3497943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66FE35-19A0-48D4-8BD8-616903A03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3065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8C852-9CD4-4BD3-B325-D09AA94FB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effectLst/>
              </a:rPr>
              <a:t>Optic Disc (OD) &amp; Retinal Nerve Fibre Layer (RNFL)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34A3D-107C-4AFD-A070-FA00F5096F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>
                <a:effectLst/>
              </a:rPr>
              <a:t>Assessment should be done through a </a:t>
            </a:r>
            <a:r>
              <a:rPr lang="en-GB" sz="2800" dirty="0">
                <a:solidFill>
                  <a:srgbClr val="FF0000"/>
                </a:solidFill>
                <a:effectLst/>
              </a:rPr>
              <a:t>dilated pupil </a:t>
            </a:r>
            <a:r>
              <a:rPr lang="en-GB" sz="2800" dirty="0">
                <a:effectLst/>
              </a:rPr>
              <a:t>unless contraindicated. </a:t>
            </a:r>
          </a:p>
          <a:p>
            <a:r>
              <a:rPr lang="en-GB" sz="2800" dirty="0">
                <a:effectLst/>
              </a:rPr>
              <a:t>It can be done with:</a:t>
            </a:r>
          </a:p>
          <a:p>
            <a:pPr marL="534988" lvl="1" indent="-360363">
              <a:buFont typeface="Courier New" panose="02070309020205020404" pitchFamily="49" charset="0"/>
              <a:buChar char="o"/>
            </a:pPr>
            <a:r>
              <a:rPr lang="en-GB" sz="2400" dirty="0">
                <a:solidFill>
                  <a:srgbClr val="FF0000"/>
                </a:solidFill>
                <a:effectLst/>
              </a:rPr>
              <a:t>slit lamp &amp; high power condensing lens </a:t>
            </a:r>
            <a:r>
              <a:rPr lang="en-GB" sz="2400" dirty="0">
                <a:effectLst/>
              </a:rPr>
              <a:t>(recommended)</a:t>
            </a:r>
          </a:p>
          <a:p>
            <a:pPr marL="534988" lvl="1" indent="-360363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stereoscopic OD photography</a:t>
            </a:r>
          </a:p>
          <a:p>
            <a:pPr marL="534988" lvl="1" indent="-360363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red free illumination (either on slit lamp or photography)</a:t>
            </a:r>
          </a:p>
          <a:p>
            <a:pPr marL="534988" lvl="1" indent="-360363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direct ophthalmoscopy (limited to OD assessment)</a:t>
            </a:r>
            <a:br>
              <a:rPr lang="en-GB" sz="2400" dirty="0">
                <a:effectLst/>
              </a:rPr>
            </a:b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C4EAAD-4521-4705-8253-90A504BF9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0724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/>
              <a:t>Optic Disc</a:t>
            </a:r>
          </a:p>
        </p:txBody>
      </p:sp>
      <p:pic>
        <p:nvPicPr>
          <p:cNvPr id="450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08438" y="1668689"/>
            <a:ext cx="4635500" cy="4114800"/>
          </a:xfr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0964" name="Oval 4"/>
          <p:cNvSpPr>
            <a:spLocks noChangeArrowheads="1"/>
          </p:cNvSpPr>
          <p:nvPr/>
        </p:nvSpPr>
        <p:spPr bwMode="auto">
          <a:xfrm>
            <a:off x="5735638" y="3108552"/>
            <a:ext cx="1008062" cy="100965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2063750" y="2532289"/>
            <a:ext cx="1295400" cy="376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latin typeface="Tahoma" pitchFamily="34" charset="0"/>
              </a:rPr>
              <a:t>Optic disc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9120193" y="2316389"/>
            <a:ext cx="936625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latin typeface="Tahoma" pitchFamily="34" charset="0"/>
              </a:rPr>
              <a:t>Macula</a:t>
            </a:r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2063750" y="3541939"/>
            <a:ext cx="1295400" cy="376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latin typeface="Tahoma" pitchFamily="34" charset="0"/>
              </a:rPr>
              <a:t>Optic cup</a:t>
            </a:r>
          </a:p>
        </p:txBody>
      </p:sp>
      <p:sp>
        <p:nvSpPr>
          <p:cNvPr id="45064" name="Text Box 8"/>
          <p:cNvSpPr txBox="1">
            <a:spLocks noChangeArrowheads="1"/>
          </p:cNvSpPr>
          <p:nvPr/>
        </p:nvSpPr>
        <p:spPr bwMode="auto">
          <a:xfrm>
            <a:off x="1919288" y="4405544"/>
            <a:ext cx="1619250" cy="650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latin typeface="Tahoma" pitchFamily="34" charset="0"/>
              </a:rPr>
              <a:t>Neuroretinal rim</a:t>
            </a:r>
          </a:p>
        </p:txBody>
      </p:sp>
      <p:sp>
        <p:nvSpPr>
          <p:cNvPr id="40969" name="Oval 9"/>
          <p:cNvSpPr>
            <a:spLocks noChangeArrowheads="1"/>
          </p:cNvSpPr>
          <p:nvPr/>
        </p:nvSpPr>
        <p:spPr bwMode="auto">
          <a:xfrm>
            <a:off x="6024568" y="3468919"/>
            <a:ext cx="503237" cy="360363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9048750" y="4550002"/>
            <a:ext cx="1295400" cy="9255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latin typeface="Tahoma" pitchFamily="34" charset="0"/>
              </a:rPr>
              <a:t>Retinal arteries &amp; veins</a:t>
            </a:r>
          </a:p>
        </p:txBody>
      </p:sp>
      <p:sp>
        <p:nvSpPr>
          <p:cNvPr id="40971" name="Line 11"/>
          <p:cNvSpPr>
            <a:spLocks noChangeShapeType="1"/>
          </p:cNvSpPr>
          <p:nvPr/>
        </p:nvSpPr>
        <p:spPr bwMode="auto">
          <a:xfrm>
            <a:off x="3359150" y="2818039"/>
            <a:ext cx="2434431" cy="550865"/>
          </a:xfrm>
          <a:prstGeom prst="line">
            <a:avLst/>
          </a:prstGeom>
          <a:noFill/>
          <a:ln w="25400">
            <a:solidFill>
              <a:srgbClr val="00206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972" name="Line 12"/>
          <p:cNvSpPr>
            <a:spLocks noChangeShapeType="1"/>
          </p:cNvSpPr>
          <p:nvPr/>
        </p:nvSpPr>
        <p:spPr bwMode="auto">
          <a:xfrm>
            <a:off x="3359155" y="3684814"/>
            <a:ext cx="2881313" cy="0"/>
          </a:xfrm>
          <a:prstGeom prst="line">
            <a:avLst/>
          </a:prstGeom>
          <a:noFill/>
          <a:ln w="25400">
            <a:solidFill>
              <a:srgbClr val="00206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973" name="Line 13"/>
          <p:cNvSpPr>
            <a:spLocks noChangeShapeType="1"/>
          </p:cNvSpPr>
          <p:nvPr/>
        </p:nvSpPr>
        <p:spPr bwMode="auto">
          <a:xfrm flipV="1">
            <a:off x="3505200" y="3875314"/>
            <a:ext cx="2438400" cy="533400"/>
          </a:xfrm>
          <a:prstGeom prst="line">
            <a:avLst/>
          </a:prstGeom>
          <a:noFill/>
          <a:ln w="25400">
            <a:solidFill>
              <a:srgbClr val="00206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 flipH="1">
            <a:off x="8256588" y="2676757"/>
            <a:ext cx="863600" cy="720725"/>
          </a:xfrm>
          <a:prstGeom prst="line">
            <a:avLst/>
          </a:prstGeom>
          <a:noFill/>
          <a:ln w="25400">
            <a:solidFill>
              <a:srgbClr val="00206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40975" name="Line 15"/>
          <p:cNvSpPr>
            <a:spLocks noChangeShapeType="1"/>
          </p:cNvSpPr>
          <p:nvPr/>
        </p:nvSpPr>
        <p:spPr bwMode="auto">
          <a:xfrm flipH="1">
            <a:off x="6672268" y="4837339"/>
            <a:ext cx="2376487" cy="287338"/>
          </a:xfrm>
          <a:prstGeom prst="line">
            <a:avLst/>
          </a:prstGeom>
          <a:noFill/>
          <a:ln w="25400">
            <a:solidFill>
              <a:srgbClr val="00206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ADD400-4730-4059-AF33-0043F5AF1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982859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40969" grpId="0" animBg="1"/>
      <p:bldP spid="40971" grpId="0" animBg="1"/>
      <p:bldP spid="40972" grpId="0" animBg="1"/>
      <p:bldP spid="40973" grpId="0" animBg="1"/>
      <p:bldP spid="40974" grpId="0" animBg="1"/>
      <p:bldP spid="4097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F587A2-8CF4-49BF-B6A6-F9697308D4B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effectLst/>
              </a:rPr>
              <a:t>OD size</a:t>
            </a:r>
          </a:p>
          <a:p>
            <a:r>
              <a:rPr lang="en-GB" sz="2800" dirty="0">
                <a:solidFill>
                  <a:srgbClr val="FF0000"/>
                </a:solidFill>
              </a:rPr>
              <a:t>I</a:t>
            </a:r>
            <a:r>
              <a:rPr lang="en-GB" sz="2800" dirty="0">
                <a:solidFill>
                  <a:srgbClr val="FF0000"/>
                </a:solidFill>
                <a:effectLst/>
              </a:rPr>
              <a:t>ncrease vertical CDR*</a:t>
            </a:r>
          </a:p>
          <a:p>
            <a:r>
              <a:rPr lang="en-GB" sz="2800" dirty="0">
                <a:effectLst/>
              </a:rPr>
              <a:t>Inferior Superior Nasal Temporal (ISNT) rule </a:t>
            </a:r>
          </a:p>
          <a:p>
            <a:r>
              <a:rPr lang="en-GB" sz="2800" dirty="0">
                <a:solidFill>
                  <a:srgbClr val="FF0000"/>
                </a:solidFill>
                <a:effectLst/>
              </a:rPr>
              <a:t>NRR notching or acquired pit of the OD*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4C27331-713E-413E-B510-168FF0A38A6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sz="2800" dirty="0">
                <a:solidFill>
                  <a:srgbClr val="FF0000"/>
                </a:solidFill>
              </a:rPr>
              <a:t>CDR asymmetry &gt;0.2*</a:t>
            </a:r>
          </a:p>
          <a:p>
            <a:r>
              <a:rPr lang="en-GB" sz="2800" dirty="0"/>
              <a:t>OD haemorrhage</a:t>
            </a:r>
          </a:p>
          <a:p>
            <a:r>
              <a:rPr lang="en-GB" sz="2800" dirty="0"/>
              <a:t>Nasalisation &amp; bayonetting of retinal vessels</a:t>
            </a:r>
          </a:p>
          <a:p>
            <a:r>
              <a:rPr lang="en-GB" sz="2800" dirty="0"/>
              <a:t>Peripapillary beta zone atrophy</a:t>
            </a:r>
          </a:p>
          <a:p>
            <a:endParaRPr lang="en-GB" dirty="0"/>
          </a:p>
          <a:p>
            <a:pPr marL="0" indent="0" algn="r">
              <a:buNone/>
            </a:pPr>
            <a:r>
              <a:rPr lang="en-GB" sz="2800" dirty="0">
                <a:solidFill>
                  <a:srgbClr val="FF0000"/>
                </a:solidFill>
              </a:rPr>
              <a:t>*indicated for referral</a:t>
            </a:r>
          </a:p>
          <a:p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0FCDFF3-DA2D-437E-A716-8B142D707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</p:spPr>
        <p:txBody>
          <a:bodyPr/>
          <a:lstStyle/>
          <a:p>
            <a:r>
              <a:rPr lang="en-MY" b="1" dirty="0">
                <a:cs typeface="Arial" panose="020B0604020202020204" pitchFamily="34" charset="0"/>
              </a:rPr>
              <a:t>The OD should be examine for: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5E30D1-EC5A-4B0D-B2F3-BAB4667CB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0913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04068" y="3743332"/>
            <a:ext cx="2981325" cy="2238375"/>
          </a:xfrm>
          <a:noFill/>
          <a:ln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44035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>
                <a:cs typeface="Arial" panose="020B0604020202020204" pitchFamily="34" charset="0"/>
              </a:rPr>
              <a:t>Neuroretinal Rim Thinning</a:t>
            </a:r>
          </a:p>
        </p:txBody>
      </p:sp>
      <p:pic>
        <p:nvPicPr>
          <p:cNvPr id="4813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3362" y="1938130"/>
            <a:ext cx="4664075" cy="2742613"/>
          </a:xfrm>
          <a:noFill/>
        </p:spPr>
      </p:pic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4724400" y="3200400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8134" name="Oval 6"/>
          <p:cNvSpPr>
            <a:spLocks noChangeArrowheads="1"/>
          </p:cNvSpPr>
          <p:nvPr/>
        </p:nvSpPr>
        <p:spPr bwMode="auto">
          <a:xfrm flipH="1">
            <a:off x="3733800" y="3276600"/>
            <a:ext cx="152400" cy="1524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dirty="0"/>
          </a:p>
        </p:txBody>
      </p:sp>
      <p:sp>
        <p:nvSpPr>
          <p:cNvPr id="48135" name="Oval 7"/>
          <p:cNvSpPr>
            <a:spLocks noChangeArrowheads="1"/>
          </p:cNvSpPr>
          <p:nvPr/>
        </p:nvSpPr>
        <p:spPr bwMode="auto">
          <a:xfrm>
            <a:off x="3505200" y="3048000"/>
            <a:ext cx="609600" cy="609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8136" name="Oval 8"/>
          <p:cNvSpPr>
            <a:spLocks noChangeArrowheads="1"/>
          </p:cNvSpPr>
          <p:nvPr/>
        </p:nvSpPr>
        <p:spPr bwMode="auto">
          <a:xfrm>
            <a:off x="5867400" y="3048000"/>
            <a:ext cx="609600" cy="609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8137" name="Oval 9"/>
          <p:cNvSpPr>
            <a:spLocks noChangeArrowheads="1"/>
          </p:cNvSpPr>
          <p:nvPr/>
        </p:nvSpPr>
        <p:spPr bwMode="auto">
          <a:xfrm flipH="1">
            <a:off x="5943600" y="3124200"/>
            <a:ext cx="457200" cy="4572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GB" dirty="0"/>
          </a:p>
        </p:txBody>
      </p:sp>
      <p:sp>
        <p:nvSpPr>
          <p:cNvPr id="3" name="Oval 2"/>
          <p:cNvSpPr/>
          <p:nvPr/>
        </p:nvSpPr>
        <p:spPr bwMode="auto">
          <a:xfrm>
            <a:off x="8229600" y="4394202"/>
            <a:ext cx="762000" cy="838200"/>
          </a:xfrm>
          <a:prstGeom prst="ellipse">
            <a:avLst/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3FA181-5974-45D9-A0A9-6466D8718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167550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5" descr="disco normal (escavacao horizontal oval)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72200" y="1632860"/>
            <a:ext cx="3733800" cy="3200400"/>
          </a:xfrm>
          <a:noFill/>
          <a:ln w="19050" algn="ctr">
            <a:solidFill>
              <a:schemeClr val="tx1"/>
            </a:solidFill>
          </a:ln>
        </p:spPr>
      </p:pic>
      <p:pic>
        <p:nvPicPr>
          <p:cNvPr id="62468" name="Picture 3"/>
          <p:cNvPicPr>
            <a:picLocks noChangeAspect="1" noChangeArrowheads="1"/>
          </p:cNvPicPr>
          <p:nvPr/>
        </p:nvPicPr>
        <p:blipFill>
          <a:blip r:embed="rId3">
            <a:lum bright="-12000" contrast="24000"/>
          </a:blip>
          <a:srcRect l="35295" t="7843" r="16176" b="17647"/>
          <a:stretch>
            <a:fillRect/>
          </a:stretch>
        </p:blipFill>
        <p:spPr bwMode="auto">
          <a:xfrm>
            <a:off x="2133600" y="1632860"/>
            <a:ext cx="3733800" cy="320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2469" name="Text Box 4"/>
          <p:cNvSpPr txBox="1">
            <a:spLocks noChangeArrowheads="1"/>
          </p:cNvSpPr>
          <p:nvPr/>
        </p:nvSpPr>
        <p:spPr bwMode="auto">
          <a:xfrm>
            <a:off x="1871003" y="5030547"/>
            <a:ext cx="829993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Arial" pitchFamily="34" charset="0"/>
                <a:cs typeface="Arial" pitchFamily="34" charset="0"/>
              </a:rPr>
              <a:t>Difficult to appreciate</a:t>
            </a:r>
          </a:p>
          <a:p>
            <a:pPr algn="ctr"/>
            <a:r>
              <a:rPr lang="en-US" sz="2800" dirty="0">
                <a:latin typeface="Arial" pitchFamily="34" charset="0"/>
                <a:cs typeface="Arial" pitchFamily="34" charset="0"/>
              </a:rPr>
              <a:t>Has to be differentiated from physiological cupping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02B3DF6-2A39-4933-82A1-E00D7E1D77EE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b="1" dirty="0">
                <a:cs typeface="Arial" panose="020B0604020202020204" pitchFamily="34" charset="0"/>
              </a:rPr>
              <a:t>Glaucomatous OD (Moderate)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B51EEC-CCBF-49E8-99D0-3A369670D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3640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4864">
              <a:defRPr/>
            </a:pPr>
            <a:r>
              <a:rPr lang="en-US" b="1" dirty="0">
                <a:cs typeface="Arial" panose="020B0604020202020204" pitchFamily="34" charset="0"/>
              </a:rPr>
              <a:t>Glaucomatous OD (Advanced)</a:t>
            </a: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/>
          <a:srcRect l="19753" t="8231" r="28395" b="24280"/>
          <a:stretch>
            <a:fillRect/>
          </a:stretch>
        </p:blipFill>
        <p:spPr bwMode="auto">
          <a:xfrm>
            <a:off x="2514600" y="1752600"/>
            <a:ext cx="3352800" cy="312420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</p:pic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/>
          <a:srcRect l="25000" t="16667" r="20001" b="14999"/>
          <a:stretch>
            <a:fillRect/>
          </a:stretch>
        </p:blipFill>
        <p:spPr bwMode="auto">
          <a:xfrm>
            <a:off x="6400800" y="1752600"/>
            <a:ext cx="3352800" cy="312420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</p:pic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2514600" y="5021388"/>
            <a:ext cx="720148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latin typeface="Arial" pitchFamily="34" charset="0"/>
                <a:cs typeface="Arial" pitchFamily="34" charset="0"/>
              </a:rPr>
              <a:t>Obvious cupping of optic disc</a:t>
            </a:r>
          </a:p>
          <a:p>
            <a:pPr algn="ctr"/>
            <a:r>
              <a:rPr lang="en-US" sz="2800" dirty="0">
                <a:latin typeface="Arial" pitchFamily="34" charset="0"/>
                <a:cs typeface="Arial" pitchFamily="34" charset="0"/>
              </a:rPr>
              <a:t>Not difficult to appreciate, if looked for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8C12B6-41E2-4F42-B8EE-6B8EDDD7E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29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59582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B30A3-35CD-4F22-9328-61990D48BD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Lecture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345D2-8DAD-4DF8-828B-4BE15B014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Diagnosis should be based on information gathered from the:</a:t>
            </a:r>
            <a:r>
              <a:rPr lang="en-GB" sz="2800" baseline="30000" dirty="0"/>
              <a:t>22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history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physical examination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diagnostic investigation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endParaRPr lang="en-GB" sz="2400" dirty="0"/>
          </a:p>
          <a:p>
            <a:pPr marL="534988" lvl="1" indent="-352425">
              <a:buFont typeface="Courier New" panose="02070309020205020404" pitchFamily="49" charset="0"/>
              <a:buChar char="o"/>
            </a:pPr>
            <a:endParaRPr lang="en-GB" sz="2400" dirty="0"/>
          </a:p>
          <a:p>
            <a:pPr marL="182563" lvl="1" indent="0">
              <a:buNone/>
            </a:pPr>
            <a:r>
              <a:rPr lang="en-GB" sz="1400" dirty="0"/>
              <a:t>22. Ministry of Health Malaysia. Management of Primary Open Angle Glaucoma. Putrajaya: </a:t>
            </a:r>
            <a:r>
              <a:rPr lang="en-GB" sz="1400" dirty="0" err="1"/>
              <a:t>MoH</a:t>
            </a:r>
            <a:r>
              <a:rPr lang="en-GB" sz="1400" dirty="0"/>
              <a:t>; 2008 </a:t>
            </a:r>
            <a:br>
              <a:rPr lang="en-GB" sz="2800" dirty="0"/>
            </a:br>
            <a:endParaRPr lang="en-GB" sz="2800" dirty="0"/>
          </a:p>
          <a:p>
            <a:endParaRPr lang="en-GB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64A9BF-A408-42EB-B0C1-B1CE3E6B3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7028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2">
            <a:lum bright="12000" contrast="36000"/>
          </a:blip>
          <a:srcRect l="22472" r="8989" b="26965"/>
          <a:stretch>
            <a:fillRect/>
          </a:stretch>
        </p:blipFill>
        <p:spPr bwMode="auto">
          <a:xfrm>
            <a:off x="3810000" y="1527202"/>
            <a:ext cx="4572000" cy="371475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</p:pic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3472542" y="5181609"/>
            <a:ext cx="5181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dirty="0">
                <a:latin typeface="Arial" pitchFamily="34" charset="0"/>
                <a:cs typeface="Arial" pitchFamily="34" charset="0"/>
              </a:rPr>
              <a:t>Fully cupped &amp; pale disc</a:t>
            </a:r>
          </a:p>
          <a:p>
            <a:pPr algn="ctr"/>
            <a:r>
              <a:rPr lang="en-US" sz="2800" dirty="0">
                <a:latin typeface="Arial" pitchFamily="34" charset="0"/>
                <a:cs typeface="Arial" pitchFamily="34" charset="0"/>
              </a:rPr>
              <a:t>Easy to detect, but a bit too late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2E8DBBEF-53D9-49EE-A6B5-4458ACF775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04900" y="76200"/>
            <a:ext cx="9980682" cy="1096962"/>
          </a:xfrm>
        </p:spPr>
        <p:txBody>
          <a:bodyPr>
            <a:normAutofit/>
          </a:bodyPr>
          <a:lstStyle/>
          <a:p>
            <a:pPr marL="54864">
              <a:defRPr/>
            </a:pPr>
            <a:r>
              <a:rPr lang="en-US" b="1" dirty="0">
                <a:cs typeface="Arial" panose="020B0604020202020204" pitchFamily="34" charset="0"/>
              </a:rPr>
              <a:t>Glaucomatous OD (Very Advanced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3DF2E6-1774-4652-8E66-A408125C2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3644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54864">
              <a:defRPr/>
            </a:pPr>
            <a:r>
              <a:rPr lang="en-US" b="1" dirty="0">
                <a:cs typeface="Arial" panose="020B0604020202020204" pitchFamily="34" charset="0"/>
              </a:rPr>
              <a:t>Asymmetric cupping</a:t>
            </a:r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2"/>
          <a:srcRect l="26601" t="17014" r="20892" b="17551"/>
          <a:stretch>
            <a:fillRect/>
          </a:stretch>
        </p:blipFill>
        <p:spPr bwMode="auto">
          <a:xfrm>
            <a:off x="6248400" y="1730829"/>
            <a:ext cx="3962400" cy="403860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</p:pic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3"/>
          <a:srcRect l="39284" t="10254" r="18962" b="26758"/>
          <a:stretch>
            <a:fillRect/>
          </a:stretch>
        </p:blipFill>
        <p:spPr bwMode="auto">
          <a:xfrm>
            <a:off x="1981200" y="1730829"/>
            <a:ext cx="4038600" cy="4038600"/>
          </a:xfrm>
          <a:prstGeom prst="rect">
            <a:avLst/>
          </a:prstGeom>
          <a:noFill/>
          <a:ln w="9525">
            <a:solidFill>
              <a:srgbClr val="FFFF66"/>
            </a:solidFill>
            <a:miter lim="800000"/>
            <a:headEnd/>
            <a:tailEnd/>
          </a:ln>
        </p:spPr>
      </p:pic>
      <p:cxnSp>
        <p:nvCxnSpPr>
          <p:cNvPr id="3" name="Straight Arrow Connector 2"/>
          <p:cNvCxnSpPr/>
          <p:nvPr/>
        </p:nvCxnSpPr>
        <p:spPr>
          <a:xfrm>
            <a:off x="3863752" y="3254829"/>
            <a:ext cx="0" cy="72008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8472264" y="3030049"/>
            <a:ext cx="0" cy="1088876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9480376" y="2749133"/>
            <a:ext cx="0" cy="1873848"/>
          </a:xfrm>
          <a:prstGeom prst="straightConnector1">
            <a:avLst/>
          </a:prstGeom>
          <a:ln w="3810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567608" y="2813205"/>
            <a:ext cx="0" cy="1873848"/>
          </a:xfrm>
          <a:prstGeom prst="straightConnector1">
            <a:avLst/>
          </a:prstGeom>
          <a:ln w="3810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367311" y="6350302"/>
            <a:ext cx="11891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</a:rPr>
              <a:t>CDR 0.3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5998" y="6335788"/>
            <a:ext cx="11891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2"/>
                </a:solidFill>
              </a:rPr>
              <a:t>CDR 0.6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3863752" y="2813205"/>
            <a:ext cx="4680520" cy="0"/>
          </a:xfrm>
          <a:prstGeom prst="line">
            <a:avLst/>
          </a:prstGeom>
          <a:ln>
            <a:solidFill>
              <a:srgbClr val="FFFF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827748" y="4622981"/>
            <a:ext cx="4716524" cy="0"/>
          </a:xfrm>
          <a:prstGeom prst="line">
            <a:avLst/>
          </a:prstGeom>
          <a:ln>
            <a:solidFill>
              <a:srgbClr val="FFFF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5EE659-77ED-438B-BD10-F22667C86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1457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F9D72-FD79-4397-B2F7-32FAA43D0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RNFL Defect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F41D75-4A72-4D4A-95CB-97FBA5215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effectLst/>
              </a:rPr>
              <a:t>RNFL should be examined for </a:t>
            </a:r>
            <a:r>
              <a:rPr lang="en-GB" sz="2800" dirty="0">
                <a:solidFill>
                  <a:srgbClr val="FF0000"/>
                </a:solidFill>
                <a:effectLst/>
              </a:rPr>
              <a:t>thinning or loss </a:t>
            </a:r>
            <a:r>
              <a:rPr lang="en-GB" sz="2800" dirty="0">
                <a:effectLst/>
              </a:rPr>
              <a:t>(slit/wedge defects)**</a:t>
            </a:r>
          </a:p>
          <a:p>
            <a:pPr lvl="1"/>
            <a:endParaRPr lang="en-GB" dirty="0">
              <a:effectLst/>
            </a:endParaRPr>
          </a:p>
          <a:p>
            <a:pPr marL="0" indent="0" algn="r">
              <a:buNone/>
            </a:pPr>
            <a:endParaRPr lang="en-GB" dirty="0">
              <a:solidFill>
                <a:srgbClr val="FF0000"/>
              </a:solidFill>
              <a:effectLst/>
            </a:endParaRPr>
          </a:p>
          <a:p>
            <a:pPr marL="0" indent="0" algn="r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 algn="r">
              <a:buNone/>
            </a:pPr>
            <a:endParaRPr lang="en-GB" dirty="0">
              <a:solidFill>
                <a:srgbClr val="FF0000"/>
              </a:solidFill>
              <a:effectLst/>
            </a:endParaRPr>
          </a:p>
          <a:p>
            <a:pPr marL="0" indent="0" algn="r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 algn="r">
              <a:buNone/>
            </a:pPr>
            <a:endParaRPr lang="en-GB" dirty="0">
              <a:solidFill>
                <a:srgbClr val="FF0000"/>
              </a:solidFill>
            </a:endParaRPr>
          </a:p>
          <a:p>
            <a:pPr marL="0" indent="0" algn="r">
              <a:buNone/>
            </a:pPr>
            <a:r>
              <a:rPr lang="en-GB" sz="2400" dirty="0">
                <a:solidFill>
                  <a:srgbClr val="FF0000"/>
                </a:solidFill>
                <a:effectLst/>
              </a:rPr>
              <a:t>**</a:t>
            </a:r>
            <a:r>
              <a:rPr lang="en-GB" sz="2400" dirty="0">
                <a:solidFill>
                  <a:srgbClr val="FF0000"/>
                </a:solidFill>
              </a:rPr>
              <a:t>indicated for referral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3AC2D2-528B-4115-90BB-E5AFDFB60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743200"/>
            <a:ext cx="4572000" cy="3130826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95657C-4A02-4A14-A2F0-AB882AB27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5041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Slide22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42900"/>
            <a:ext cx="8305800" cy="622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4BA4A14-325B-4AD1-9255-D072EAE36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95650510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235CA7-0563-4EE6-B811-B572D91EF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Diagnostic Investigation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8EAA9F-14DC-415D-AE04-C305BB227A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Function</a:t>
            </a:r>
          </a:p>
          <a:p>
            <a:pPr marL="719137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Automated visual field (VF) analysis</a:t>
            </a:r>
          </a:p>
          <a:p>
            <a:r>
              <a:rPr lang="en-GB" sz="2800" dirty="0"/>
              <a:t>Structure</a:t>
            </a:r>
          </a:p>
          <a:p>
            <a:pPr marL="719137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Optic nerve head (ONH) &amp; retinal imaging</a:t>
            </a:r>
          </a:p>
          <a:p>
            <a:pPr marL="719137" lvl="1" indent="-457200">
              <a:buFont typeface="Courier New" panose="02070309020205020404" pitchFamily="49" charset="0"/>
              <a:buChar char="o"/>
            </a:pPr>
            <a:r>
              <a:rPr lang="en-GB" sz="2400" dirty="0"/>
              <a:t>Anterior segment Optical Coherence Tomography</a:t>
            </a:r>
          </a:p>
          <a:p>
            <a:r>
              <a:rPr lang="en-GB" sz="2800" dirty="0"/>
              <a:t>Central corneal thickness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D5242-E315-4337-9A81-987D4E512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4696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0E0FB-0358-4667-B4F8-DDF4C0985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effectLst/>
              </a:rPr>
              <a:t>Standard Automated Perimetry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2A2C3-5720-412B-8E4D-834617DAF2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G</a:t>
            </a:r>
            <a:r>
              <a:rPr lang="en-GB" sz="2800" dirty="0">
                <a:effectLst/>
              </a:rPr>
              <a:t>old standard for VF assessment</a:t>
            </a:r>
          </a:p>
          <a:p>
            <a:r>
              <a:rPr lang="en-GB" sz="2800" dirty="0">
                <a:effectLst/>
              </a:rPr>
              <a:t>Commonly used </a:t>
            </a:r>
            <a:r>
              <a:rPr lang="en-GB" sz="2800" dirty="0"/>
              <a:t>strategy:</a:t>
            </a:r>
            <a:endParaRPr lang="en-GB" sz="2800" dirty="0">
              <a:effectLst/>
            </a:endParaRPr>
          </a:p>
          <a:p>
            <a:pPr marL="719137" lvl="1" indent="-457200">
              <a:buFont typeface="Courier New" panose="02070309020205020404" pitchFamily="49" charset="0"/>
              <a:buChar char="o"/>
            </a:pPr>
            <a:r>
              <a:rPr lang="en-GB" sz="2400" dirty="0">
                <a:solidFill>
                  <a:srgbClr val="FF0000"/>
                </a:solidFill>
                <a:effectLst/>
              </a:rPr>
              <a:t>24-2 SITA Standard</a:t>
            </a:r>
          </a:p>
          <a:p>
            <a:pPr marL="719137" lvl="1" indent="-457200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24-2 SITA Fast</a:t>
            </a:r>
          </a:p>
          <a:p>
            <a:r>
              <a:rPr lang="en-GB" sz="2800" dirty="0">
                <a:effectLst/>
              </a:rPr>
              <a:t>For </a:t>
            </a:r>
            <a:r>
              <a:rPr lang="en-GB" sz="2800" dirty="0"/>
              <a:t>patients </a:t>
            </a:r>
            <a:r>
              <a:rPr lang="en-GB" sz="2800" dirty="0">
                <a:effectLst/>
              </a:rPr>
              <a:t>with </a:t>
            </a:r>
            <a:r>
              <a:rPr lang="en-GB" sz="2800" dirty="0">
                <a:solidFill>
                  <a:srgbClr val="FF0000"/>
                </a:solidFill>
                <a:effectLst/>
              </a:rPr>
              <a:t>very advanced</a:t>
            </a:r>
            <a:r>
              <a:rPr lang="en-GB" sz="2800" dirty="0">
                <a:effectLst/>
              </a:rPr>
              <a:t> disease:</a:t>
            </a:r>
          </a:p>
          <a:p>
            <a:pPr marL="719137" lvl="1" indent="-457200">
              <a:buFont typeface="Courier New" panose="02070309020205020404" pitchFamily="49" charset="0"/>
              <a:buChar char="o"/>
            </a:pPr>
            <a:r>
              <a:rPr lang="en-GB" sz="2400" dirty="0" err="1">
                <a:effectLst/>
              </a:rPr>
              <a:t>Goldmann</a:t>
            </a:r>
            <a:r>
              <a:rPr lang="en-GB" sz="2400" dirty="0">
                <a:effectLst/>
              </a:rPr>
              <a:t> size V stimulus </a:t>
            </a:r>
            <a:r>
              <a:rPr lang="en-GB" sz="2400" dirty="0"/>
              <a:t>(bigger size target) </a:t>
            </a:r>
          </a:p>
          <a:p>
            <a:pPr marL="719137" lvl="1" indent="-457200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Humphrey 10-2</a:t>
            </a:r>
          </a:p>
          <a:p>
            <a:r>
              <a:rPr lang="en-GB" sz="2800" dirty="0"/>
              <a:t>Tests must be </a:t>
            </a:r>
            <a:r>
              <a:rPr lang="en-GB" sz="2800" dirty="0">
                <a:solidFill>
                  <a:srgbClr val="FF0000"/>
                </a:solidFill>
              </a:rPr>
              <a:t>reliable &amp; reproducible</a:t>
            </a:r>
            <a:br>
              <a:rPr lang="en-GB" dirty="0">
                <a:effectLst/>
              </a:rPr>
            </a:b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A1728-7467-476D-9016-5090B1ECA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3247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6F063B42-FF2E-44AF-B672-2C4E8CEDA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cs typeface="Arial" panose="020B0604020202020204" pitchFamily="34" charset="0"/>
              </a:rPr>
              <a:t>Humphrey Visual Field Analyser</a:t>
            </a:r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F6FEBB12-C037-4134-87A5-7353BB0B902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88973" y="1779446"/>
            <a:ext cx="3680532" cy="3680532"/>
          </a:xfrm>
          <a:prstGeom prst="rect">
            <a:avLst/>
          </a:prstGeo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0F47A224-7D8D-4FA7-B182-8FCE31E9B2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48051" y="1287410"/>
            <a:ext cx="3680532" cy="488703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2F9EF4-C6DD-4E60-A756-F4BE1FEB5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7785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4A3979E-0292-41DB-B252-9B6D17ECD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cs typeface="Arial" panose="020B0604020202020204" pitchFamily="34" charset="0"/>
              </a:rPr>
              <a:t>Classical Visual Field Defect</a:t>
            </a:r>
          </a:p>
        </p:txBody>
      </p:sp>
      <p:pic>
        <p:nvPicPr>
          <p:cNvPr id="53253" name="Picture 5" descr="fig-6-1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696" y="1288304"/>
            <a:ext cx="4492183" cy="4883895"/>
          </a:xfrm>
          <a:solidFill>
            <a:schemeClr val="bg1"/>
          </a:solidFill>
          <a:ln>
            <a:solidFill>
              <a:schemeClr val="bg2"/>
            </a:solidFill>
            <a:miter lim="800000"/>
            <a:headEnd/>
            <a:tailEnd/>
          </a:ln>
          <a:extLst/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0DAD02-1B72-4D8B-8123-7A135D512E6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GB" sz="2800" dirty="0"/>
          </a:p>
          <a:p>
            <a:r>
              <a:rPr lang="en-GB" sz="2800" dirty="0"/>
              <a:t>Paracentral scotoma</a:t>
            </a:r>
          </a:p>
          <a:p>
            <a:r>
              <a:rPr lang="en-GB" sz="2800" dirty="0"/>
              <a:t>Nasal steps</a:t>
            </a:r>
          </a:p>
          <a:p>
            <a:r>
              <a:rPr lang="en-GB" sz="2800" dirty="0"/>
              <a:t>Arcuate scotoma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01E883-A650-4EA1-B113-7D6A8CAC6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59986500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F65A9-98E6-4B99-96DA-104A87DC4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effectLst/>
              </a:rPr>
              <a:t>Optic Nerve </a:t>
            </a:r>
            <a:r>
              <a:rPr lang="en-GB" b="1" dirty="0"/>
              <a:t>H</a:t>
            </a:r>
            <a:r>
              <a:rPr lang="en-GB" b="1" dirty="0">
                <a:effectLst/>
              </a:rPr>
              <a:t>ead (ONH) </a:t>
            </a:r>
            <a:r>
              <a:rPr lang="en-GB" b="1" dirty="0"/>
              <a:t>&amp;</a:t>
            </a:r>
            <a:r>
              <a:rPr lang="en-GB" b="1" dirty="0">
                <a:effectLst/>
              </a:rPr>
              <a:t> Retinal </a:t>
            </a:r>
            <a:r>
              <a:rPr lang="en-GB" b="1" dirty="0"/>
              <a:t>I</a:t>
            </a:r>
            <a:r>
              <a:rPr lang="en-GB" b="1" dirty="0">
                <a:effectLst/>
              </a:rPr>
              <a:t>maging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E0E9F4-F0E5-4BF1-B795-D5E1E7E3EA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effectLst/>
              </a:rPr>
              <a:t>Optical Coherence Tomography (OCT)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>
                <a:solidFill>
                  <a:srgbClr val="FF0000"/>
                </a:solidFill>
              </a:rPr>
              <a:t>G</a:t>
            </a:r>
            <a:r>
              <a:rPr lang="en-GB" sz="2400" dirty="0">
                <a:solidFill>
                  <a:srgbClr val="FF0000"/>
                </a:solidFill>
                <a:effectLst/>
              </a:rPr>
              <a:t>lobal RNFL analysis </a:t>
            </a:r>
            <a:r>
              <a:rPr lang="en-GB" sz="2400" dirty="0">
                <a:effectLst/>
              </a:rPr>
              <a:t>is the best parameter to detect early glaucomatous structural damage.</a:t>
            </a:r>
            <a:r>
              <a:rPr lang="en-GB" sz="2400" baseline="30000" dirty="0">
                <a:effectLst/>
              </a:rPr>
              <a:t>40</a:t>
            </a:r>
          </a:p>
          <a:p>
            <a:pPr marL="261938" lvl="1" indent="0" algn="r">
              <a:buNone/>
            </a:pPr>
            <a:endParaRPr lang="en-GB" sz="2800" dirty="0">
              <a:effectLst/>
            </a:endParaRPr>
          </a:p>
          <a:p>
            <a:r>
              <a:rPr lang="en-GB" sz="2800" dirty="0">
                <a:effectLst/>
              </a:rPr>
              <a:t>Confocal scanning laser ophthalmoscopy (CSLO)</a:t>
            </a:r>
          </a:p>
          <a:p>
            <a:pPr marL="534988" lvl="1" indent="-352425">
              <a:buFont typeface="Courier New" panose="02070309020205020404" pitchFamily="49" charset="0"/>
              <a:buChar char="o"/>
              <a:tabLst>
                <a:tab pos="534988" algn="l"/>
              </a:tabLst>
            </a:pPr>
            <a:r>
              <a:rPr lang="en-GB" sz="2400" dirty="0"/>
              <a:t>May b</a:t>
            </a:r>
            <a:r>
              <a:rPr lang="en-GB" sz="2400" dirty="0">
                <a:effectLst/>
              </a:rPr>
              <a:t>e used to</a:t>
            </a:r>
            <a:r>
              <a:rPr lang="en-GB" sz="3000" dirty="0">
                <a:effectLst/>
              </a:rPr>
              <a:t> </a:t>
            </a:r>
          </a:p>
          <a:p>
            <a:pPr marL="801688" lvl="2" indent="-266700">
              <a:buFont typeface="Arial" panose="020B0604020202020204" pitchFamily="34" charset="0"/>
              <a:buChar char="•"/>
            </a:pPr>
            <a:r>
              <a:rPr lang="en-GB" sz="2000" dirty="0">
                <a:effectLst/>
              </a:rPr>
              <a:t>detect structural change</a:t>
            </a:r>
          </a:p>
          <a:p>
            <a:pPr marL="801688" lvl="2" indent="-266700">
              <a:buFont typeface="Arial" panose="020B0604020202020204" pitchFamily="34" charset="0"/>
              <a:buChar char="•"/>
            </a:pPr>
            <a:r>
              <a:rPr lang="en-GB" sz="2000" dirty="0"/>
              <a:t>estimate the r</a:t>
            </a:r>
            <a:r>
              <a:rPr lang="en-GB" sz="2000" dirty="0">
                <a:effectLst/>
              </a:rPr>
              <a:t>ate of loss</a:t>
            </a:r>
            <a:endParaRPr lang="en-GB" sz="2200" dirty="0"/>
          </a:p>
          <a:p>
            <a:pPr marL="1176338" lvl="2" indent="-457200">
              <a:buFont typeface="Courier New" panose="02070309020205020404" pitchFamily="49" charset="0"/>
              <a:buChar char="o"/>
            </a:pPr>
            <a:endParaRPr lang="en-GB" sz="2000" dirty="0"/>
          </a:p>
          <a:p>
            <a:pPr marL="0" lvl="2" indent="0">
              <a:buNone/>
            </a:pPr>
            <a:r>
              <a:rPr lang="en-GB" sz="1500" dirty="0"/>
              <a:t>40. Leung CK, et al. Invest </a:t>
            </a:r>
            <a:r>
              <a:rPr lang="en-GB" sz="1500" dirty="0" err="1"/>
              <a:t>Ophthalmol</a:t>
            </a:r>
            <a:r>
              <a:rPr lang="en-GB" sz="1500" dirty="0"/>
              <a:t> Vis Sci. 2007;48(6):2644-2652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EBC167-91AB-490C-9C78-D7066746D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709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ONH &amp; Retinal Imaging</a:t>
            </a:r>
            <a:r>
              <a:rPr lang="en-GB" sz="2000" b="1" dirty="0"/>
              <a:t>-2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F78272-9871-4BD3-8FD8-EED215891C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4900" y="1417316"/>
            <a:ext cx="4919472" cy="823912"/>
          </a:xfrm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</a:rPr>
              <a:t>OCT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0023943-FE36-44B3-92B2-8A5F3BB32E6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09243" y="2241229"/>
            <a:ext cx="3710976" cy="3748087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05D13B-FA5E-4B70-800A-948F9A0922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6110" y="1417316"/>
            <a:ext cx="4919472" cy="823912"/>
          </a:xfrm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</a:rPr>
              <a:t>CSLO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93012CC-E924-47CD-95A6-251EB9DEA46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65850" y="2400580"/>
            <a:ext cx="4919663" cy="342938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D7CE87-5AAD-4636-A03E-5C1532408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39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1407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9C77E-2842-4230-90A8-81AAF9100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F7A02B-DE23-4CA7-929D-EE77F4F01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What do we want to know?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Symptoms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Ocular history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Systemic history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Family history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Identification of risk factors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C75E17-6F27-45E0-9585-949F863E6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6658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14CEF8B-89D5-4EF6-910C-88DF562B9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OCT: RNFL Thickness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ABD02A9-62E1-4142-8B4F-7239A86723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1358" y="1440542"/>
            <a:ext cx="4919472" cy="823912"/>
          </a:xfrm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</a:rPr>
              <a:t>Normal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58F65165-A5DA-4476-884F-932980C8D0C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011185" y="2424112"/>
            <a:ext cx="5010203" cy="3207431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1CC301-865C-4BBA-BBCE-4971C5025B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6110" y="1455058"/>
            <a:ext cx="4919472" cy="823912"/>
          </a:xfrm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</a:rPr>
              <a:t>Glaucoma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4C3C0131-9EB3-4170-920F-A98CFCF7731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69026" y="2424112"/>
            <a:ext cx="5010203" cy="318489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7759DC-0F1B-4712-BA99-070062E34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40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1038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14CEF8B-89D5-4EF6-910C-88DF562B9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OCT: ONH Analysis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ABD02A9-62E1-4142-8B4F-7239A86723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6218" y="1716312"/>
            <a:ext cx="4919472" cy="823912"/>
          </a:xfrm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</a:rPr>
              <a:t>Normal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3A23520-BC6E-46B4-B1D8-042AFF39565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4429" y="2851150"/>
            <a:ext cx="5396959" cy="2076672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1CC301-865C-4BBA-BBCE-4971C5025B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25765" y="1716314"/>
            <a:ext cx="4919472" cy="823912"/>
          </a:xfrm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</a:rPr>
              <a:t>Glaucoma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193EE1D-D5E2-443A-B0C2-BA380EE6121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69026" y="2851151"/>
            <a:ext cx="5372812" cy="208276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B0DD92-3936-490D-8201-063CA7002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41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9438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B5797D2-D77E-4FF9-8A87-2A270E393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CSLO: RNFL Thickness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C5885AB-8C0C-4D0A-A27D-216A57590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54844" y="1295397"/>
            <a:ext cx="4919472" cy="823912"/>
          </a:xfrm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</a:rPr>
              <a:t>Normal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8D1AEC29-C4B5-4394-935D-88BB7E2252D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025650" y="2174875"/>
            <a:ext cx="3951288" cy="3951288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9EBF720-1DF1-4083-AD48-02364368B5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759711" y="1280887"/>
            <a:ext cx="4919472" cy="823912"/>
          </a:xfrm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rgbClr val="FF0000"/>
                </a:solidFill>
              </a:rPr>
              <a:t>Glaucoma</a:t>
            </a: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0920548E-2376-4758-92B0-5D09928A368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214268" y="2174875"/>
            <a:ext cx="3951288" cy="3951288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5A3668-7957-4ABC-9C9D-8C01BBF2E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42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198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EB5D4-24AF-47A0-96BE-8F31C3ADF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effectLst/>
              </a:rPr>
              <a:t>Central Corneal Thickness (CCT)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234F5D-F023-4EBE-BC8F-8CB742ED9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900" y="1600199"/>
            <a:ext cx="9982200" cy="4350435"/>
          </a:xfrm>
        </p:spPr>
        <p:txBody>
          <a:bodyPr>
            <a:normAutofit/>
          </a:bodyPr>
          <a:lstStyle/>
          <a:p>
            <a:r>
              <a:rPr lang="en-GB" sz="2800" dirty="0">
                <a:effectLst/>
              </a:rPr>
              <a:t>Mean CCT measurement is 540 ± 30 µm.</a:t>
            </a:r>
            <a:r>
              <a:rPr lang="en-GB" sz="2800" baseline="30000" dirty="0">
                <a:effectLst/>
              </a:rPr>
              <a:t>15</a:t>
            </a:r>
          </a:p>
          <a:p>
            <a:r>
              <a:rPr lang="en-GB" sz="2800" dirty="0">
                <a:effectLst/>
              </a:rPr>
              <a:t>CCT </a:t>
            </a:r>
            <a:r>
              <a:rPr lang="en-GB" sz="2800" dirty="0">
                <a:solidFill>
                  <a:srgbClr val="FF0000"/>
                </a:solidFill>
                <a:effectLst/>
              </a:rPr>
              <a:t>affects IOP measurement</a:t>
            </a:r>
            <a:r>
              <a:rPr lang="en-GB" sz="2800" dirty="0">
                <a:effectLst/>
              </a:rPr>
              <a:t>.</a:t>
            </a:r>
            <a:r>
              <a:rPr lang="en-GB" sz="2800" baseline="30000" dirty="0">
                <a:effectLst/>
              </a:rPr>
              <a:t>22</a:t>
            </a:r>
            <a:r>
              <a:rPr lang="en-GB" sz="2800" dirty="0">
                <a:effectLst/>
              </a:rPr>
              <a:t> 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Thin CCT results in falsely low IOP readings &amp; vice versa.</a:t>
            </a:r>
            <a:endParaRPr lang="en-GB" sz="2400" dirty="0">
              <a:effectLst/>
            </a:endParaRPr>
          </a:p>
          <a:p>
            <a:r>
              <a:rPr lang="en-GB" sz="2800" dirty="0"/>
              <a:t>M</a:t>
            </a:r>
            <a:r>
              <a:rPr lang="en-GB" sz="2800" dirty="0">
                <a:effectLst/>
              </a:rPr>
              <a:t>easurement of CCT aids in patient’s management</a:t>
            </a:r>
            <a:r>
              <a:rPr lang="en-GB" sz="2800" dirty="0"/>
              <a:t> i.e. post refractive laser surgery.</a:t>
            </a:r>
            <a:r>
              <a:rPr lang="en-GB" sz="2800" baseline="30000" dirty="0"/>
              <a:t>22</a:t>
            </a:r>
            <a:endParaRPr lang="en-GB" sz="2800" baseline="30000" dirty="0">
              <a:effectLst/>
            </a:endParaRPr>
          </a:p>
          <a:p>
            <a:r>
              <a:rPr lang="en-GB" sz="2800" dirty="0"/>
              <a:t>T</a:t>
            </a:r>
            <a:r>
              <a:rPr lang="en-GB" sz="2800" dirty="0">
                <a:effectLst/>
              </a:rPr>
              <a:t>here is h</a:t>
            </a:r>
            <a:r>
              <a:rPr lang="en-GB" sz="2800" dirty="0"/>
              <a:t>owever </a:t>
            </a:r>
            <a:r>
              <a:rPr lang="en-GB" sz="2800" dirty="0">
                <a:solidFill>
                  <a:srgbClr val="FF0000"/>
                </a:solidFill>
                <a:effectLst/>
              </a:rPr>
              <a:t>no validated conversion table</a:t>
            </a:r>
            <a:r>
              <a:rPr lang="en-GB" sz="2800" dirty="0">
                <a:effectLst/>
              </a:rPr>
              <a:t>.</a:t>
            </a:r>
          </a:p>
          <a:p>
            <a:pPr marL="0" indent="0" algn="r">
              <a:buNone/>
            </a:pPr>
            <a:endParaRPr lang="en-GB" sz="2200" dirty="0"/>
          </a:p>
          <a:p>
            <a:pPr marL="0" indent="0">
              <a:buNone/>
            </a:pPr>
            <a:r>
              <a:rPr lang="en-GB" sz="1400" dirty="0"/>
              <a:t>15. European Glaucoma Society. Terminology and Guidelines for Glaucoma (4th Edition). Savona: </a:t>
            </a:r>
            <a:r>
              <a:rPr lang="en-GB" sz="1400" dirty="0" err="1"/>
              <a:t>Publicomm</a:t>
            </a:r>
            <a:r>
              <a:rPr lang="en-GB" sz="1400" dirty="0"/>
              <a:t>; 2014</a:t>
            </a:r>
          </a:p>
          <a:p>
            <a:pPr marL="0" indent="0">
              <a:buNone/>
            </a:pPr>
            <a:endParaRPr lang="en-GB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340B4C-A202-46A8-94E0-F0D5B6281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43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0034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b="1" dirty="0"/>
              <a:t>Take Home Message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GB" sz="2800" dirty="0"/>
              <a:t>Examination of the </a:t>
            </a:r>
            <a:r>
              <a:rPr lang="en-GB" sz="2800" dirty="0">
                <a:solidFill>
                  <a:srgbClr val="FF0000"/>
                </a:solidFill>
              </a:rPr>
              <a:t>OD </a:t>
            </a:r>
            <a:r>
              <a:rPr lang="en-GB" sz="2800" dirty="0"/>
              <a:t>is the most valuable method of diagnosing early glaucoma.</a:t>
            </a:r>
          </a:p>
          <a:p>
            <a:pPr eaLnBrk="1" hangingPunct="1">
              <a:defRPr/>
            </a:pPr>
            <a:endParaRPr lang="en-GB" dirty="0"/>
          </a:p>
          <a:p>
            <a:pPr eaLnBrk="1" hangingPunct="1">
              <a:defRPr/>
            </a:pPr>
            <a:r>
              <a:rPr lang="en-GB" sz="2800" dirty="0"/>
              <a:t>The </a:t>
            </a:r>
            <a:r>
              <a:rPr lang="en-GB" sz="2800" dirty="0">
                <a:solidFill>
                  <a:srgbClr val="FF0000"/>
                </a:solidFill>
              </a:rPr>
              <a:t>OD changes occur much earlier </a:t>
            </a:r>
            <a:r>
              <a:rPr lang="en-GB" sz="2800" dirty="0"/>
              <a:t>&amp; often before there is any detectable VF defect.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1D6F3DB-DEAA-4041-9667-8C0097EE4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44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79943985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067C9-30DE-4760-B4C1-F16571A5B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THANK YOU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E88003-5C94-4932-AB78-1083C95B4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45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9536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F5EAF-6AE3-4F0A-9606-B04411D5D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cs typeface="Arial" panose="020B0604020202020204" pitchFamily="34" charset="0"/>
              </a:rPr>
              <a:t>Symptoms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25EA8D-E540-4794-B2EB-201D436093C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Open angle glaucoma 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Usually asymptomatic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Blurred vision</a:t>
            </a:r>
          </a:p>
          <a:p>
            <a:pPr marL="457200" lvl="1" indent="0">
              <a:buNone/>
            </a:pPr>
            <a:endParaRPr lang="en-GB" sz="2400" dirty="0"/>
          </a:p>
          <a:p>
            <a:endParaRPr lang="en-GB" sz="2400" dirty="0">
              <a:effectLst/>
            </a:endParaRPr>
          </a:p>
          <a:p>
            <a:r>
              <a:rPr lang="en-GB" sz="2800" dirty="0">
                <a:effectLst/>
              </a:rPr>
              <a:t>Visual field (VF) defect</a:t>
            </a:r>
            <a:r>
              <a:rPr lang="en-GB" sz="2800" dirty="0"/>
              <a:t> 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C37E3E-ED59-4E68-B81D-A9DAFE225D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Acute angle closure (AAC)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Ocular pain &amp; redness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Halos around light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Headache, nausea &amp; vomiting</a:t>
            </a:r>
          </a:p>
          <a:p>
            <a:endParaRPr lang="en-GB" sz="28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7393BA-C84E-441A-83E3-DC9B6C2E9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4278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C229042-E9CA-41AA-86D0-957B481FC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Common Causes of Ocular Symptoms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D690DAB-41F9-4A8E-BE7D-ADBCC5BAA8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solidFill>
                  <a:srgbClr val="FF0000"/>
                </a:solidFill>
                <a:cs typeface="Arial" panose="020B0604020202020204" pitchFamily="34" charset="0"/>
              </a:rPr>
              <a:t>Painless reduced vision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D21B4C3-0CAF-49BC-9E81-3FABEAEC4EB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266700" indent="-266700"/>
            <a:r>
              <a:rPr lang="en-GB" sz="2400" dirty="0">
                <a:cs typeface="Arial" panose="020B0604020202020204" pitchFamily="34" charset="0"/>
              </a:rPr>
              <a:t>Cataract</a:t>
            </a:r>
          </a:p>
          <a:p>
            <a:pPr marL="266700" indent="-266700"/>
            <a:r>
              <a:rPr lang="en-GB" sz="2400" dirty="0">
                <a:cs typeface="Arial" panose="020B0604020202020204" pitchFamily="34" charset="0"/>
              </a:rPr>
              <a:t>Open angle glaucoma</a:t>
            </a:r>
          </a:p>
          <a:p>
            <a:pPr marL="266700" indent="-266700"/>
            <a:r>
              <a:rPr lang="en-GB" sz="2400" dirty="0">
                <a:cs typeface="Arial" panose="020B0604020202020204" pitchFamily="34" charset="0"/>
              </a:rPr>
              <a:t>Age-related macula degeneration</a:t>
            </a:r>
          </a:p>
          <a:p>
            <a:pPr marL="266700" indent="-266700"/>
            <a:r>
              <a:rPr lang="en-GB" sz="2400" dirty="0">
                <a:cs typeface="Arial" panose="020B0604020202020204" pitchFamily="34" charset="0"/>
              </a:rPr>
              <a:t>Retinal detachment</a:t>
            </a:r>
          </a:p>
          <a:p>
            <a:pPr marL="266700" indent="-266700"/>
            <a:r>
              <a:rPr lang="en-GB" sz="2400" dirty="0">
                <a:cs typeface="Arial" panose="020B0604020202020204" pitchFamily="34" charset="0"/>
              </a:rPr>
              <a:t>Diabetic retinopathy &amp; maculopathy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16F688-EF39-4D49-920F-32BDB08139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solidFill>
                  <a:srgbClr val="FF0000"/>
                </a:solidFill>
                <a:cs typeface="Arial" panose="020B0604020202020204" pitchFamily="34" charset="0"/>
              </a:rPr>
              <a:t>Painful red eye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03ECB7E-0FA3-48EA-9A3C-95EBFB34650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266700" indent="-266700"/>
            <a:r>
              <a:rPr lang="en-GB" sz="2400" dirty="0">
                <a:cs typeface="Arial" panose="020B0604020202020204" pitchFamily="34" charset="0"/>
              </a:rPr>
              <a:t>Trauma</a:t>
            </a:r>
          </a:p>
          <a:p>
            <a:pPr marL="266700" indent="-266700"/>
            <a:r>
              <a:rPr lang="en-GB" sz="2400" dirty="0" err="1">
                <a:cs typeface="Arial" panose="020B0604020202020204" pitchFamily="34" charset="0"/>
              </a:rPr>
              <a:t>Scleritis</a:t>
            </a:r>
            <a:endParaRPr lang="en-GB" sz="2400" dirty="0">
              <a:cs typeface="Arial" panose="020B0604020202020204" pitchFamily="34" charset="0"/>
            </a:endParaRPr>
          </a:p>
          <a:p>
            <a:pPr marL="266700" indent="-266700"/>
            <a:r>
              <a:rPr lang="en-GB" sz="2400" dirty="0">
                <a:cs typeface="Arial" panose="020B0604020202020204" pitchFamily="34" charset="0"/>
              </a:rPr>
              <a:t>Keratitis </a:t>
            </a:r>
          </a:p>
          <a:p>
            <a:pPr marL="266700" indent="-266700"/>
            <a:r>
              <a:rPr lang="en-GB" sz="2400" dirty="0">
                <a:cs typeface="Arial" panose="020B0604020202020204" pitchFamily="34" charset="0"/>
              </a:rPr>
              <a:t>Uveitis</a:t>
            </a:r>
          </a:p>
          <a:p>
            <a:pPr marL="266700" indent="-266700"/>
            <a:r>
              <a:rPr lang="en-GB" sz="2400" dirty="0">
                <a:cs typeface="Arial" panose="020B0604020202020204" pitchFamily="34" charset="0"/>
              </a:rPr>
              <a:t>Endophthalmitis</a:t>
            </a:r>
          </a:p>
          <a:p>
            <a:endParaRPr lang="en-GB" sz="2400" dirty="0"/>
          </a:p>
          <a:p>
            <a:endParaRPr lang="en-GB" sz="2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B0DFC9-420C-4617-B470-09FF75778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662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AA708-8101-405A-BD2F-81C0926D7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effectLst/>
              </a:rPr>
              <a:t>Ocular History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F80935-3530-4B6A-AFA6-662C95DE6F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66700" indent="-266700"/>
            <a:r>
              <a:rPr lang="en-GB" sz="2800" dirty="0">
                <a:effectLst/>
              </a:rPr>
              <a:t>Ocular surgery</a:t>
            </a:r>
          </a:p>
          <a:p>
            <a:pPr marL="266700" indent="-266700"/>
            <a:r>
              <a:rPr lang="en-GB" sz="2800" dirty="0"/>
              <a:t>Ocular t</a:t>
            </a:r>
            <a:r>
              <a:rPr lang="en-GB" sz="2800" dirty="0">
                <a:effectLst/>
              </a:rPr>
              <a:t>rauma</a:t>
            </a:r>
          </a:p>
          <a:p>
            <a:pPr marL="266700" indent="-266700"/>
            <a:r>
              <a:rPr lang="en-GB" sz="2800" dirty="0">
                <a:effectLst/>
              </a:rPr>
              <a:t>Topical steroids</a:t>
            </a:r>
          </a:p>
          <a:p>
            <a:pPr marL="266700" indent="-266700"/>
            <a:r>
              <a:rPr lang="en-GB" sz="2800" dirty="0">
                <a:effectLst/>
              </a:rPr>
              <a:t>Refractive status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Myopia (POAG)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/>
              <a:t>H</a:t>
            </a:r>
            <a:r>
              <a:rPr lang="en-GB" sz="2400" dirty="0">
                <a:effectLst/>
              </a:rPr>
              <a:t>yperopia &gt;3 </a:t>
            </a:r>
            <a:r>
              <a:rPr lang="en-GB" sz="2400" dirty="0"/>
              <a:t>dioptre</a:t>
            </a:r>
            <a:r>
              <a:rPr lang="en-GB" sz="2400" dirty="0">
                <a:effectLst/>
              </a:rPr>
              <a:t> (angle closure)</a:t>
            </a:r>
          </a:p>
          <a:p>
            <a:pPr marL="266700" indent="-266700"/>
            <a:r>
              <a:rPr lang="en-GB" sz="2800" dirty="0">
                <a:effectLst/>
              </a:rPr>
              <a:t>Refractive surgery</a:t>
            </a:r>
            <a:r>
              <a:rPr lang="en-GB" sz="2800" dirty="0"/>
              <a:t> 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418733-BEDF-4EA1-8884-41685FBC7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59610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D2F68-87AF-464F-906D-1E1DDAB82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effectLst/>
              </a:rPr>
              <a:t>Systemic History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512B3C-1789-4508-B27C-69ACD17ECD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66700" indent="-266700"/>
            <a:r>
              <a:rPr lang="en-GB" sz="2800" dirty="0">
                <a:effectLst/>
              </a:rPr>
              <a:t>Systemic disease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Diabetes mellitus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Hypertension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Migraine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Raynaud's phenomenon</a:t>
            </a:r>
          </a:p>
          <a:p>
            <a:pPr marL="266700" indent="-266700"/>
            <a:r>
              <a:rPr lang="en-GB" sz="2800" dirty="0">
                <a:effectLst/>
              </a:rPr>
              <a:t>Systemic steroids</a:t>
            </a:r>
          </a:p>
          <a:p>
            <a:pPr marL="266700" indent="-266700"/>
            <a:r>
              <a:rPr lang="en-GB" sz="2800" dirty="0">
                <a:effectLst/>
              </a:rPr>
              <a:t>Obstructive Sleep Apnoea Syndrome (OSAS)</a:t>
            </a:r>
            <a:endParaRPr lang="en-GB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365F8A-D1C7-48E0-9805-7EECBD4D8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2313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3AEDF-41E0-4FEE-BB5D-A45612138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Other 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AEF17-AE62-4F60-A809-C474ACC666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>
                <a:effectLst/>
              </a:rPr>
              <a:t>Family history of glaucoma</a:t>
            </a:r>
          </a:p>
          <a:p>
            <a:pPr marL="534988" lvl="1" indent="-352425">
              <a:buFont typeface="Courier New" panose="02070309020205020404" pitchFamily="49" charset="0"/>
              <a:buChar char="o"/>
            </a:pPr>
            <a:r>
              <a:rPr lang="en-GB" sz="2400" dirty="0"/>
              <a:t>Those with </a:t>
            </a:r>
            <a:r>
              <a:rPr lang="en-GB" sz="2400" dirty="0">
                <a:solidFill>
                  <a:srgbClr val="FF0000"/>
                </a:solidFill>
              </a:rPr>
              <a:t>siblings</a:t>
            </a:r>
            <a:r>
              <a:rPr lang="en-GB" sz="2400" dirty="0"/>
              <a:t> who have glaucoma are </a:t>
            </a:r>
            <a:r>
              <a:rPr lang="en-GB" sz="2400" dirty="0">
                <a:solidFill>
                  <a:srgbClr val="FF0000"/>
                </a:solidFill>
              </a:rPr>
              <a:t>4 times </a:t>
            </a:r>
            <a:r>
              <a:rPr lang="en-GB" sz="2400" dirty="0"/>
              <a:t>more likely to develop glaucoma compared with 2 times for those whose parents have glaucoma.</a:t>
            </a:r>
            <a:r>
              <a:rPr lang="en-GB" sz="2400" baseline="30000" dirty="0"/>
              <a:t>22</a:t>
            </a:r>
            <a:r>
              <a:rPr lang="en-GB" sz="2400" dirty="0"/>
              <a:t> </a:t>
            </a:r>
            <a:endParaRPr lang="en-GB" sz="2800" dirty="0"/>
          </a:p>
          <a:p>
            <a:pPr marL="534988" lvl="1" indent="-352425">
              <a:buFont typeface="Courier New" panose="02070309020205020404" pitchFamily="49" charset="0"/>
              <a:buChar char="o"/>
            </a:pPr>
            <a:endParaRPr lang="en-GB" sz="2000" dirty="0">
              <a:effectLst/>
            </a:endParaRPr>
          </a:p>
          <a:p>
            <a:r>
              <a:rPr lang="en-GB" sz="2800" dirty="0">
                <a:effectLst/>
              </a:rPr>
              <a:t>Other risk factors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Ocular</a:t>
            </a:r>
          </a:p>
          <a:p>
            <a:pPr marL="633413" lvl="1" indent="-366713">
              <a:buFont typeface="Courier New" panose="02070309020205020404" pitchFamily="49" charset="0"/>
              <a:buChar char="o"/>
            </a:pPr>
            <a:r>
              <a:rPr lang="en-GB" sz="2400" dirty="0">
                <a:effectLst/>
              </a:rPr>
              <a:t>Non ocular</a:t>
            </a: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F5F6A2-1E5F-4734-8423-75EA6D39D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t>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05214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HOTO" val="TRUE"/>
  <p:tag name="FILENAME" val="C:\Documents and Settings\rmead\Desktop\New Folder (2)\kit3\jpegs\Slide22.jpg"/>
</p:tagLst>
</file>

<file path=ppt/theme/theme1.xml><?xml version="1.0" encoding="utf-8"?>
<a:theme xmlns:a="http://schemas.openxmlformats.org/drawingml/2006/main" name="Theme TM CPG_2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me Other choice" id="{714D81E6-A72B-4875-85D1-BCA37607F0ED}" vid="{84DEA034-E9C0-44E1-95F4-11A3A9B608F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 Other choice</Template>
  <TotalTime>1248</TotalTime>
  <Words>1111</Words>
  <Application>Microsoft Office PowerPoint</Application>
  <PresentationFormat>Widescreen</PresentationFormat>
  <Paragraphs>300</Paragraphs>
  <Slides>45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3" baseType="lpstr">
      <vt:lpstr>Arial</vt:lpstr>
      <vt:lpstr>Calibri</vt:lpstr>
      <vt:lpstr>Courier New</vt:lpstr>
      <vt:lpstr>Euphemia</vt:lpstr>
      <vt:lpstr>Plantagenet Cherokee</vt:lpstr>
      <vt:lpstr>Tahoma</vt:lpstr>
      <vt:lpstr>Wingdings</vt:lpstr>
      <vt:lpstr>Theme TM CPG_2</vt:lpstr>
      <vt:lpstr>Training module CPG management of Glaucoma – Diagnosis &amp; Investigation</vt:lpstr>
      <vt:lpstr>Learning Objectives</vt:lpstr>
      <vt:lpstr>Lecture Outline</vt:lpstr>
      <vt:lpstr>History</vt:lpstr>
      <vt:lpstr>Symptoms</vt:lpstr>
      <vt:lpstr>Common Causes of Ocular Symptoms</vt:lpstr>
      <vt:lpstr>Ocular History</vt:lpstr>
      <vt:lpstr>Systemic History</vt:lpstr>
      <vt:lpstr>Other History</vt:lpstr>
      <vt:lpstr>Examination</vt:lpstr>
      <vt:lpstr>Visual Acuity</vt:lpstr>
      <vt:lpstr>Relative Afferent Pupillary Defect (RAPD)</vt:lpstr>
      <vt:lpstr>Pupil &amp; Iris</vt:lpstr>
      <vt:lpstr>Anterior Chamber &amp; Lens</vt:lpstr>
      <vt:lpstr> Acute Angle Closure</vt:lpstr>
      <vt:lpstr> Acute Angle Closure-2</vt:lpstr>
      <vt:lpstr>Intraocular Pressure (IOP)</vt:lpstr>
      <vt:lpstr>Tonometry : IOP Measurement</vt:lpstr>
      <vt:lpstr>Assessment of the Angle</vt:lpstr>
      <vt:lpstr>Gonioscopy</vt:lpstr>
      <vt:lpstr>Assessment of the Angle-2</vt:lpstr>
      <vt:lpstr>Gonioscopy Flow Diagram</vt:lpstr>
      <vt:lpstr>Assessment of the Angle-3</vt:lpstr>
      <vt:lpstr>Optic Disc (OD) &amp; Retinal Nerve Fibre Layer (RNFL)</vt:lpstr>
      <vt:lpstr>Optic Disc</vt:lpstr>
      <vt:lpstr>The OD should be examine for:</vt:lpstr>
      <vt:lpstr>Neuroretinal Rim Thinning</vt:lpstr>
      <vt:lpstr>PowerPoint Presentation</vt:lpstr>
      <vt:lpstr>Glaucomatous OD (Advanced)</vt:lpstr>
      <vt:lpstr>Glaucomatous OD (Very Advanced)</vt:lpstr>
      <vt:lpstr>Asymmetric cupping</vt:lpstr>
      <vt:lpstr>RNFL Defect</vt:lpstr>
      <vt:lpstr>PowerPoint Presentation</vt:lpstr>
      <vt:lpstr>Diagnostic Investigation</vt:lpstr>
      <vt:lpstr>Standard Automated Perimetry</vt:lpstr>
      <vt:lpstr>Humphrey Visual Field Analyser</vt:lpstr>
      <vt:lpstr>Classical Visual Field Defect</vt:lpstr>
      <vt:lpstr>Optic Nerve Head (ONH) &amp; Retinal Imaging</vt:lpstr>
      <vt:lpstr>ONH &amp; Retinal Imaging-2</vt:lpstr>
      <vt:lpstr>OCT: RNFL Thickness</vt:lpstr>
      <vt:lpstr>OCT: ONH Analysis</vt:lpstr>
      <vt:lpstr>CSLO: RNFL Thickness</vt:lpstr>
      <vt:lpstr>Central Corneal Thickness (CCT)</vt:lpstr>
      <vt:lpstr>Take Home Message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 2</dc:title>
  <dc:creator>ct kayt</dc:creator>
  <cp:lastModifiedBy>Dr. Mohd. Aminuddin</cp:lastModifiedBy>
  <cp:revision>54</cp:revision>
  <dcterms:created xsi:type="dcterms:W3CDTF">2018-02-04T14:27:11Z</dcterms:created>
  <dcterms:modified xsi:type="dcterms:W3CDTF">2018-06-01T03:34:29Z</dcterms:modified>
</cp:coreProperties>
</file>